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2" r:id="rId5"/>
    <p:sldId id="277" r:id="rId6"/>
    <p:sldId id="275" r:id="rId7"/>
    <p:sldId id="276" r:id="rId8"/>
    <p:sldId id="279" r:id="rId9"/>
    <p:sldId id="280" r:id="rId10"/>
    <p:sldId id="259" r:id="rId11"/>
    <p:sldId id="265" r:id="rId12"/>
    <p:sldId id="290" r:id="rId13"/>
    <p:sldId id="291" r:id="rId14"/>
    <p:sldId id="292" r:id="rId15"/>
    <p:sldId id="293" r:id="rId16"/>
    <p:sldId id="309" r:id="rId17"/>
    <p:sldId id="282" r:id="rId18"/>
    <p:sldId id="288" r:id="rId19"/>
    <p:sldId id="284" r:id="rId20"/>
    <p:sldId id="285" r:id="rId21"/>
    <p:sldId id="287" r:id="rId22"/>
    <p:sldId id="289" r:id="rId23"/>
    <p:sldId id="263" r:id="rId24"/>
    <p:sldId id="294" r:id="rId25"/>
    <p:sldId id="310" r:id="rId26"/>
    <p:sldId id="311" r:id="rId27"/>
    <p:sldId id="317" r:id="rId28"/>
    <p:sldId id="318" r:id="rId29"/>
    <p:sldId id="297" r:id="rId30"/>
    <p:sldId id="321" r:id="rId31"/>
    <p:sldId id="313" r:id="rId32"/>
    <p:sldId id="312" r:id="rId33"/>
    <p:sldId id="319" r:id="rId34"/>
    <p:sldId id="314" r:id="rId35"/>
    <p:sldId id="324" r:id="rId36"/>
    <p:sldId id="316" r:id="rId37"/>
    <p:sldId id="320" r:id="rId38"/>
    <p:sldId id="307" r:id="rId39"/>
    <p:sldId id="329" r:id="rId40"/>
    <p:sldId id="328" r:id="rId41"/>
    <p:sldId id="326" r:id="rId42"/>
    <p:sldId id="300" r:id="rId43"/>
    <p:sldId id="301" r:id="rId44"/>
    <p:sldId id="330" r:id="rId45"/>
    <p:sldId id="331" r:id="rId46"/>
    <p:sldId id="335" r:id="rId47"/>
    <p:sldId id="332" r:id="rId48"/>
    <p:sldId id="336" r:id="rId49"/>
    <p:sldId id="337" r:id="rId50"/>
    <p:sldId id="339" r:id="rId51"/>
    <p:sldId id="340" r:id="rId52"/>
    <p:sldId id="341" r:id="rId53"/>
    <p:sldId id="342" r:id="rId54"/>
    <p:sldId id="343" r:id="rId55"/>
    <p:sldId id="346" r:id="rId56"/>
    <p:sldId id="351" r:id="rId57"/>
    <p:sldId id="350" r:id="rId58"/>
    <p:sldId id="348" r:id="rId59"/>
    <p:sldId id="352" r:id="rId60"/>
    <p:sldId id="353" r:id="rId61"/>
    <p:sldId id="354" r:id="rId62"/>
    <p:sldId id="357" r:id="rId63"/>
    <p:sldId id="3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120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07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0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4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0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1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5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2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10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2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1.png"/><Relationship Id="rId5" Type="http://schemas.openxmlformats.org/officeDocument/2006/relationships/tags" Target="../tags/tag14.xml"/><Relationship Id="rId1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12.png"/><Relationship Id="rId18" Type="http://schemas.openxmlformats.org/officeDocument/2006/relationships/image" Target="../media/image9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tags" Target="../tags/tag19.xml"/><Relationship Id="rId16" Type="http://schemas.openxmlformats.org/officeDocument/2006/relationships/image" Target="../media/image8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0.png"/><Relationship Id="rId5" Type="http://schemas.openxmlformats.org/officeDocument/2006/relationships/tags" Target="../tags/tag22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0.png"/><Relationship Id="rId18" Type="http://schemas.openxmlformats.org/officeDocument/2006/relationships/image" Target="../media/image8.png"/><Relationship Id="rId3" Type="http://schemas.openxmlformats.org/officeDocument/2006/relationships/tags" Target="../tags/tag29.xml"/><Relationship Id="rId21" Type="http://schemas.openxmlformats.org/officeDocument/2006/relationships/image" Target="../media/image16.png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28.xml"/><Relationship Id="rId16" Type="http://schemas.openxmlformats.org/officeDocument/2006/relationships/image" Target="../media/image13.png"/><Relationship Id="rId20" Type="http://schemas.openxmlformats.org/officeDocument/2006/relationships/image" Target="../media/image9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image" Target="../media/image12.png"/><Relationship Id="rId10" Type="http://schemas.openxmlformats.org/officeDocument/2006/relationships/tags" Target="../tags/tag36.xml"/><Relationship Id="rId19" Type="http://schemas.openxmlformats.org/officeDocument/2006/relationships/image" Target="../media/image15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42.xml"/><Relationship Id="rId21" Type="http://schemas.openxmlformats.org/officeDocument/2006/relationships/image" Target="../media/image15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49.xml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58.xml"/><Relationship Id="rId21" Type="http://schemas.openxmlformats.org/officeDocument/2006/relationships/image" Target="../media/image15.png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65.xml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74.xml"/><Relationship Id="rId21" Type="http://schemas.openxmlformats.org/officeDocument/2006/relationships/image" Target="../media/image15.png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81.xml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90.xml"/><Relationship Id="rId21" Type="http://schemas.openxmlformats.org/officeDocument/2006/relationships/image" Target="../media/image15.png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97.xml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106.xml"/><Relationship Id="rId21" Type="http://schemas.openxmlformats.org/officeDocument/2006/relationships/image" Target="../media/image15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105.xml"/><Relationship Id="rId16" Type="http://schemas.openxmlformats.org/officeDocument/2006/relationships/tags" Target="../tags/tag119.xml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113.xml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35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121.xml"/><Relationship Id="rId16" Type="http://schemas.openxmlformats.org/officeDocument/2006/relationships/image" Target="../media/image38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33.png"/><Relationship Id="rId5" Type="http://schemas.openxmlformats.org/officeDocument/2006/relationships/tags" Target="../tags/tag124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123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0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10" Type="http://schemas.openxmlformats.org/officeDocument/2006/relationships/image" Target="../media/image40.png"/><Relationship Id="rId4" Type="http://schemas.openxmlformats.org/officeDocument/2006/relationships/tags" Target="../tags/tag131.xml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4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5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tags" Target="../tags/tag138.xml"/><Relationship Id="rId21" Type="http://schemas.openxmlformats.org/officeDocument/2006/relationships/image" Target="../media/image15.png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tags" Target="../tags/tag145.xml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154.xml"/><Relationship Id="rId7" Type="http://schemas.openxmlformats.org/officeDocument/2006/relationships/image" Target="../media/image48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5.xml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image" Target="../media/image40.png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24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25.png"/><Relationship Id="rId5" Type="http://schemas.openxmlformats.org/officeDocument/2006/relationships/tags" Target="../tags/tag160.xml"/><Relationship Id="rId10" Type="http://schemas.openxmlformats.org/officeDocument/2006/relationships/image" Target="../media/image19.png"/><Relationship Id="rId4" Type="http://schemas.openxmlformats.org/officeDocument/2006/relationships/tags" Target="../tags/tag159.xml"/><Relationship Id="rId9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4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image" Target="../media/image20.png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34" Type="http://schemas.openxmlformats.org/officeDocument/2006/relationships/image" Target="../media/image60.png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image" Target="../media/image21.png"/><Relationship Id="rId33" Type="http://schemas.openxmlformats.org/officeDocument/2006/relationships/image" Target="../media/image59.png"/><Relationship Id="rId38" Type="http://schemas.openxmlformats.org/officeDocument/2006/relationships/image" Target="../media/image24.png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29" Type="http://schemas.openxmlformats.org/officeDocument/2006/relationships/image" Target="../media/image56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image" Target="../media/image19.png"/><Relationship Id="rId32" Type="http://schemas.openxmlformats.org/officeDocument/2006/relationships/image" Target="../media/image30.png"/><Relationship Id="rId37" Type="http://schemas.openxmlformats.org/officeDocument/2006/relationships/image" Target="../media/image63.png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image" Target="../media/image25.png"/><Relationship Id="rId28" Type="http://schemas.openxmlformats.org/officeDocument/2006/relationships/image" Target="../media/image55.png"/><Relationship Id="rId36" Type="http://schemas.openxmlformats.org/officeDocument/2006/relationships/image" Target="../media/image62.png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31" Type="http://schemas.openxmlformats.org/officeDocument/2006/relationships/image" Target="../media/image58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88.xml"/><Relationship Id="rId7" Type="http://schemas.openxmlformats.org/officeDocument/2006/relationships/image" Target="../media/image64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tags" Target="../tags/tag190.xml"/><Relationship Id="rId10" Type="http://schemas.openxmlformats.org/officeDocument/2006/relationships/image" Target="../media/image67.png"/><Relationship Id="rId4" Type="http://schemas.openxmlformats.org/officeDocument/2006/relationships/tags" Target="../tags/tag189.xml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.png"/><Relationship Id="rId3" Type="http://schemas.openxmlformats.org/officeDocument/2006/relationships/tags" Target="../tags/tag19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image" Target="../media/image67.png"/><Relationship Id="rId5" Type="http://schemas.openxmlformats.org/officeDocument/2006/relationships/tags" Target="../tags/tag195.xml"/><Relationship Id="rId10" Type="http://schemas.openxmlformats.org/officeDocument/2006/relationships/image" Target="../media/image66.png"/><Relationship Id="rId4" Type="http://schemas.openxmlformats.org/officeDocument/2006/relationships/tags" Target="../tags/tag194.xml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3.png"/><Relationship Id="rId3" Type="http://schemas.openxmlformats.org/officeDocument/2006/relationships/tags" Target="../tags/tag199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71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69.png"/><Relationship Id="rId5" Type="http://schemas.openxmlformats.org/officeDocument/2006/relationships/tags" Target="../tags/tag201.xml"/><Relationship Id="rId10" Type="http://schemas.openxmlformats.org/officeDocument/2006/relationships/image" Target="../media/image72.png"/><Relationship Id="rId4" Type="http://schemas.openxmlformats.org/officeDocument/2006/relationships/tags" Target="../tags/tag200.xml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205.xml"/><Relationship Id="rId7" Type="http://schemas.openxmlformats.org/officeDocument/2006/relationships/image" Target="../media/image69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59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78.png"/><Relationship Id="rId5" Type="http://schemas.openxmlformats.org/officeDocument/2006/relationships/tags" Target="../tags/tag213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tags" Target="../tags/tag212.xml"/><Relationship Id="rId9" Type="http://schemas.openxmlformats.org/officeDocument/2006/relationships/image" Target="../media/image77.png"/><Relationship Id="rId1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79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19.png"/><Relationship Id="rId17" Type="http://schemas.openxmlformats.org/officeDocument/2006/relationships/image" Target="../media/image20.png"/><Relationship Id="rId2" Type="http://schemas.openxmlformats.org/officeDocument/2006/relationships/tags" Target="../tags/tag217.xml"/><Relationship Id="rId16" Type="http://schemas.openxmlformats.org/officeDocument/2006/relationships/image" Target="../media/image60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image" Target="../media/image21.png"/><Relationship Id="rId5" Type="http://schemas.openxmlformats.org/officeDocument/2006/relationships/tags" Target="../tags/tag220.xml"/><Relationship Id="rId15" Type="http://schemas.openxmlformats.org/officeDocument/2006/relationships/image" Target="../media/image80.png"/><Relationship Id="rId10" Type="http://schemas.openxmlformats.org/officeDocument/2006/relationships/image" Target="../media/image77.png"/><Relationship Id="rId4" Type="http://schemas.openxmlformats.org/officeDocument/2006/relationships/tags" Target="../tags/tag21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tags" Target="../tags/tag2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image" Target="../media/image84.png"/><Relationship Id="rId5" Type="http://schemas.openxmlformats.org/officeDocument/2006/relationships/tags" Target="../tags/tag228.xml"/><Relationship Id="rId10" Type="http://schemas.openxmlformats.org/officeDocument/2006/relationships/image" Target="../media/image83.png"/><Relationship Id="rId4" Type="http://schemas.openxmlformats.org/officeDocument/2006/relationships/tags" Target="../tags/tag227.xml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89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235.xml"/><Relationship Id="rId7" Type="http://schemas.openxmlformats.org/officeDocument/2006/relationships/image" Target="../media/image88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6.xml"/><Relationship Id="rId9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244.xml"/><Relationship Id="rId7" Type="http://schemas.openxmlformats.org/officeDocument/2006/relationships/image" Target="../media/image90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6.png"/><Relationship Id="rId5" Type="http://schemas.openxmlformats.org/officeDocument/2006/relationships/tags" Target="../tags/tag246.xml"/><Relationship Id="rId10" Type="http://schemas.openxmlformats.org/officeDocument/2006/relationships/image" Target="../media/image95.png"/><Relationship Id="rId4" Type="http://schemas.openxmlformats.org/officeDocument/2006/relationships/tags" Target="../tags/tag245.xml"/><Relationship Id="rId9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tags" Target="../tags/tag259.xml"/><Relationship Id="rId18" Type="http://schemas.openxmlformats.org/officeDocument/2006/relationships/image" Target="../media/image98.png"/><Relationship Id="rId3" Type="http://schemas.openxmlformats.org/officeDocument/2006/relationships/tags" Target="../tags/tag249.xml"/><Relationship Id="rId21" Type="http://schemas.openxmlformats.org/officeDocument/2006/relationships/image" Target="../media/image101.png"/><Relationship Id="rId7" Type="http://schemas.openxmlformats.org/officeDocument/2006/relationships/tags" Target="../tags/tag253.xml"/><Relationship Id="rId12" Type="http://schemas.openxmlformats.org/officeDocument/2006/relationships/tags" Target="../tags/tag258.xml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tags" Target="../tags/tag24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00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24" Type="http://schemas.openxmlformats.org/officeDocument/2006/relationships/image" Target="../media/image104.png"/><Relationship Id="rId5" Type="http://schemas.openxmlformats.org/officeDocument/2006/relationships/tags" Target="../tags/tag251.xml"/><Relationship Id="rId15" Type="http://schemas.openxmlformats.org/officeDocument/2006/relationships/tags" Target="../tags/tag261.xml"/><Relationship Id="rId23" Type="http://schemas.openxmlformats.org/officeDocument/2006/relationships/image" Target="../media/image103.png"/><Relationship Id="rId10" Type="http://schemas.openxmlformats.org/officeDocument/2006/relationships/tags" Target="../tags/tag256.xml"/><Relationship Id="rId19" Type="http://schemas.openxmlformats.org/officeDocument/2006/relationships/image" Target="../media/image99.png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Relationship Id="rId22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image" Target="../media/image103.png"/><Relationship Id="rId3" Type="http://schemas.openxmlformats.org/officeDocument/2006/relationships/tags" Target="../tags/tag264.xml"/><Relationship Id="rId21" Type="http://schemas.openxmlformats.org/officeDocument/2006/relationships/image" Target="../media/image98.png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image" Target="../media/image102.png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0" Type="http://schemas.openxmlformats.org/officeDocument/2006/relationships/image" Target="../media/image97.png"/><Relationship Id="rId29" Type="http://schemas.openxmlformats.org/officeDocument/2006/relationships/image" Target="../media/image93.png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image" Target="../media/image101.png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tags" Target="../tags/tag271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88.png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91.png"/><Relationship Id="rId3" Type="http://schemas.openxmlformats.org/officeDocument/2006/relationships/tags" Target="../tags/tag282.xml"/><Relationship Id="rId21" Type="http://schemas.openxmlformats.org/officeDocument/2006/relationships/image" Target="../media/image23.png"/><Relationship Id="rId7" Type="http://schemas.openxmlformats.org/officeDocument/2006/relationships/tags" Target="../tags/tag286.xml"/><Relationship Id="rId12" Type="http://schemas.openxmlformats.org/officeDocument/2006/relationships/tags" Target="../tags/tag291.xml"/><Relationship Id="rId17" Type="http://schemas.openxmlformats.org/officeDocument/2006/relationships/image" Target="../media/image109.png"/><Relationship Id="rId2" Type="http://schemas.openxmlformats.org/officeDocument/2006/relationships/tags" Target="../tags/tag281.xml"/><Relationship Id="rId16" Type="http://schemas.openxmlformats.org/officeDocument/2006/relationships/image" Target="../media/image108.png"/><Relationship Id="rId20" Type="http://schemas.openxmlformats.org/officeDocument/2006/relationships/image" Target="../media/image111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5" Type="http://schemas.openxmlformats.org/officeDocument/2006/relationships/tags" Target="../tags/tag284.xml"/><Relationship Id="rId15" Type="http://schemas.openxmlformats.org/officeDocument/2006/relationships/image" Target="../media/image107.png"/><Relationship Id="rId23" Type="http://schemas.openxmlformats.org/officeDocument/2006/relationships/image" Target="../media/image24.png"/><Relationship Id="rId10" Type="http://schemas.openxmlformats.org/officeDocument/2006/relationships/tags" Target="../tags/tag289.xml"/><Relationship Id="rId19" Type="http://schemas.openxmlformats.org/officeDocument/2006/relationships/image" Target="../media/image110.png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image" Target="../media/image19.png"/><Relationship Id="rId22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16.png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image" Target="../media/image115.png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image" Target="../media/image114.png"/><Relationship Id="rId5" Type="http://schemas.openxmlformats.org/officeDocument/2006/relationships/tags" Target="../tags/tag296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295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02.xml"/><Relationship Id="rId7" Type="http://schemas.openxmlformats.org/officeDocument/2006/relationships/image" Target="../media/image19.png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304.xml"/><Relationship Id="rId10" Type="http://schemas.openxmlformats.org/officeDocument/2006/relationships/image" Target="../media/image79.png"/><Relationship Id="rId4" Type="http://schemas.openxmlformats.org/officeDocument/2006/relationships/tags" Target="../tags/tag303.xml"/><Relationship Id="rId9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tags" Target="../tags/tag30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image" Target="../media/image79.png"/><Relationship Id="rId5" Type="http://schemas.openxmlformats.org/officeDocument/2006/relationships/tags" Target="../tags/tag309.xml"/><Relationship Id="rId10" Type="http://schemas.openxmlformats.org/officeDocument/2006/relationships/image" Target="../media/image24.png"/><Relationship Id="rId4" Type="http://schemas.openxmlformats.org/officeDocument/2006/relationships/tags" Target="../tags/tag308.xml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1.xml"/><Relationship Id="rId5" Type="http://schemas.openxmlformats.org/officeDocument/2006/relationships/image" Target="../media/image122.png"/><Relationship Id="rId4" Type="http://schemas.openxmlformats.org/officeDocument/2006/relationships/image" Target="../media/image12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2.xml"/><Relationship Id="rId6" Type="http://schemas.openxmlformats.org/officeDocument/2006/relationships/image" Target="../media/image124.emf"/><Relationship Id="rId5" Type="http://schemas.openxmlformats.org/officeDocument/2006/relationships/image" Target="../media/image123.jpg"/><Relationship Id="rId4" Type="http://schemas.openxmlformats.org/officeDocument/2006/relationships/image" Target="../media/image12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7" Type="http://schemas.openxmlformats.org/officeDocument/2006/relationships/image" Target="../media/image12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3.xml"/><Relationship Id="rId6" Type="http://schemas.openxmlformats.org/officeDocument/2006/relationships/image" Target="../media/image127.png"/><Relationship Id="rId5" Type="http://schemas.openxmlformats.org/officeDocument/2006/relationships/image" Target="../media/image126.emf"/><Relationship Id="rId4" Type="http://schemas.openxmlformats.org/officeDocument/2006/relationships/image" Target="../media/image1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GPU Implementation of Data-Aided Equalizers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Ravert</a:t>
            </a:r>
          </a:p>
          <a:p>
            <a:r>
              <a:rPr lang="en-US" dirty="0" smtClean="0"/>
              <a:t>Advisor: Michael 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Equalizers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Blind equalizers </a:t>
            </a:r>
            <a:endParaRPr lang="en-US" dirty="0" smtClean="0"/>
          </a:p>
          <a:p>
            <a:pPr lvl="1"/>
            <a:r>
              <a:rPr lang="en-US" dirty="0" smtClean="0"/>
              <a:t>Adaptive filters </a:t>
            </a:r>
          </a:p>
          <a:p>
            <a:pPr lvl="1"/>
            <a:r>
              <a:rPr lang="en-US" dirty="0" smtClean="0"/>
              <a:t>Use known statistical properties of the transmitted signal</a:t>
            </a:r>
          </a:p>
          <a:p>
            <a:pPr lvl="1"/>
            <a:r>
              <a:rPr lang="en-US" dirty="0" smtClean="0"/>
              <a:t>Have no knowledge of the data or multipath channel</a:t>
            </a:r>
          </a:p>
          <a:p>
            <a:r>
              <a:rPr lang="en-US" dirty="0" smtClean="0"/>
              <a:t>Data-aided equalizers</a:t>
            </a:r>
          </a:p>
          <a:p>
            <a:pPr lvl="1"/>
            <a:r>
              <a:rPr lang="en-US" dirty="0" smtClean="0"/>
              <a:t>Filters calculated from the estimated propagation conditions</a:t>
            </a:r>
          </a:p>
          <a:p>
            <a:pPr lvl="1"/>
            <a:r>
              <a:rPr lang="en-US" dirty="0" smtClean="0"/>
              <a:t>Use known data sequences of </a:t>
            </a:r>
            <a:r>
              <a:rPr lang="en-US" dirty="0"/>
              <a:t>the transmitted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Estimate the multipath channel using </a:t>
            </a:r>
            <a:r>
              <a:rPr lang="en-US" dirty="0"/>
              <a:t>the known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Preamble Assisted Equalization (PAQ) project compares the   </a:t>
            </a:r>
            <a:r>
              <a:rPr lang="en-US" b="1" dirty="0" smtClean="0"/>
              <a:t>real-time </a:t>
            </a:r>
            <a:r>
              <a:rPr lang="en-US" dirty="0" smtClean="0"/>
              <a:t>bit error rate (BER) performance of</a:t>
            </a:r>
          </a:p>
          <a:p>
            <a:pPr lvl="1"/>
            <a:r>
              <a:rPr lang="en-US" dirty="0" smtClean="0"/>
              <a:t>Blind equalizer (</a:t>
            </a:r>
            <a:r>
              <a:rPr lang="en-US" dirty="0" err="1" smtClean="0"/>
              <a:t>Quasonix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equalizer</a:t>
            </a:r>
          </a:p>
          <a:p>
            <a:pPr lvl="1"/>
            <a:r>
              <a:rPr lang="en-US" dirty="0" smtClean="0"/>
              <a:t>Five data-aided equalizers </a:t>
            </a:r>
          </a:p>
          <a:p>
            <a:pPr lvl="2"/>
            <a:r>
              <a:rPr lang="en-US" dirty="0"/>
              <a:t>Zero-forcing (ZF)</a:t>
            </a:r>
          </a:p>
          <a:p>
            <a:pPr lvl="2"/>
            <a:r>
              <a:rPr lang="en-US" dirty="0"/>
              <a:t>Minimum Mean-square Error (MMSE)</a:t>
            </a:r>
          </a:p>
          <a:p>
            <a:pPr lvl="2"/>
            <a:r>
              <a:rPr lang="en-US" dirty="0"/>
              <a:t>MMSE-initialized Constant Modulus Algorithm (CMA)</a:t>
            </a:r>
          </a:p>
          <a:p>
            <a:pPr lvl="2"/>
            <a:r>
              <a:rPr lang="en-US" dirty="0"/>
              <a:t>Frequency Domain Equalizer One (FDE1)</a:t>
            </a:r>
          </a:p>
          <a:p>
            <a:pPr lvl="2"/>
            <a:r>
              <a:rPr lang="en-US" dirty="0"/>
              <a:t>Frequency Domain Equalizer Two (FDE2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98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58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8749437" y="4090066"/>
            <a:ext cx="1849159" cy="50898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530006" y="4494524"/>
            <a:ext cx="1207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Data-aided 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 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43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8749437" y="4090066"/>
            <a:ext cx="1849159" cy="50898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530006" y="4494524"/>
            <a:ext cx="1207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Data-aided 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 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764631" y="1295400"/>
            <a:ext cx="8662739" cy="5256430"/>
            <a:chOff x="862261" y="200311"/>
            <a:chExt cx="10467478" cy="6351520"/>
          </a:xfrm>
        </p:grpSpPr>
        <p:grpSp>
          <p:nvGrpSpPr>
            <p:cNvPr id="56" name="Group 55"/>
            <p:cNvGrpSpPr/>
            <p:nvPr/>
          </p:nvGrpSpPr>
          <p:grpSpPr>
            <a:xfrm>
              <a:off x="6661395" y="200311"/>
              <a:ext cx="4668344" cy="6351520"/>
              <a:chOff x="6661395" y="200311"/>
              <a:chExt cx="4668344" cy="6351520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8" name="Straight Connector 77"/>
              <p:cNvCxnSpPr>
                <a:stCxn id="83" idx="2"/>
                <a:endCxn id="73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2"/>
                <a:endCxn id="74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5" idx="2"/>
                <a:endCxn id="75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6" idx="2"/>
                <a:endCxn id="76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7" idx="2"/>
                <a:endCxn id="77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/>
              <p:cNvCxnSpPr>
                <a:stCxn id="88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10349112" y="200311"/>
                <a:ext cx="633508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62261" y="952500"/>
              <a:ext cx="5368670" cy="4953000"/>
              <a:chOff x="862261" y="952500"/>
              <a:chExt cx="5368670" cy="49530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11" r="5185" b="11666"/>
              <a:stretch/>
            </p:blipFill>
            <p:spPr>
              <a:xfrm>
                <a:off x="862261" y="952500"/>
                <a:ext cx="3657600" cy="4953000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4622799" y="3355071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T/M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622799" y="4486504"/>
                <a:ext cx="1608132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Mounted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622799" y="1951851"/>
                <a:ext cx="760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Straight Connector 63"/>
              <p:cNvCxnSpPr>
                <a:stCxn id="65" idx="3"/>
                <a:endCxn id="63" idx="1"/>
              </p:cNvCxnSpPr>
              <p:nvPr/>
            </p:nvCxnSpPr>
            <p:spPr>
              <a:xfrm flipV="1">
                <a:off x="3400264" y="2136517"/>
                <a:ext cx="1222535" cy="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2258851" y="1644134"/>
                <a:ext cx="1141412" cy="984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29557" y="3399521"/>
                <a:ext cx="1141412" cy="280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714393" y="4327411"/>
                <a:ext cx="1141412" cy="96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V="1">
                <a:off x="3886199" y="3539737"/>
                <a:ext cx="651829" cy="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3"/>
              </p:cNvCxnSpPr>
              <p:nvPr/>
            </p:nvCxnSpPr>
            <p:spPr>
              <a:xfrm>
                <a:off x="3855805" y="4809669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4622800" y="5259168"/>
                <a:ext cx="1332416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81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Signal Block Diagram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Signal Block Diagram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0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Signal processing in GPUs</a:t>
            </a:r>
          </a:p>
          <a:p>
            <a:r>
              <a:rPr lang="en-US" dirty="0" smtClean="0"/>
              <a:t>Equalizer implementation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4180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Signal Block Diagram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Signal Block Diagram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sp>
        <p:nvSpPr>
          <p:cNvPr id="103" name="Snip Same Side Corner Rectangle 102"/>
          <p:cNvSpPr/>
          <p:nvPr/>
        </p:nvSpPr>
        <p:spPr>
          <a:xfrm rot="16200000">
            <a:off x="6731131" y="3411810"/>
            <a:ext cx="734816" cy="8403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6875947" y="3668139"/>
            <a:ext cx="539384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Picture 10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05" y="3729523"/>
            <a:ext cx="353892" cy="202050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7518721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69832" y="3372731"/>
            <a:ext cx="997967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Resample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9067800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90761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Signal Block Diagram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sp>
        <p:nvSpPr>
          <p:cNvPr id="103" name="Snip Same Side Corner Rectangle 102"/>
          <p:cNvSpPr/>
          <p:nvPr/>
        </p:nvSpPr>
        <p:spPr>
          <a:xfrm rot="16200000">
            <a:off x="6731131" y="3411810"/>
            <a:ext cx="734816" cy="8403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6875947" y="3668139"/>
            <a:ext cx="539384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Picture 10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05" y="3729523"/>
            <a:ext cx="353892" cy="202050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7518721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69832" y="3372731"/>
            <a:ext cx="997967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Resample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9067800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90761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50" name="Rectangle 49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8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112" name="Straight Connector 111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err="1" smtClean="0"/>
              <a:t>iNET</a:t>
            </a:r>
            <a:r>
              <a:rPr lang="en-US" dirty="0" smtClean="0"/>
              <a:t> Packet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known Preamble and ASM data sequences are used to estimate:</a:t>
            </a:r>
          </a:p>
          <a:p>
            <a:pPr lvl="1"/>
            <a:r>
              <a:rPr lang="en-US" dirty="0" smtClean="0"/>
              <a:t>Frequency offset</a:t>
            </a:r>
          </a:p>
          <a:p>
            <a:pPr lvl="1"/>
            <a:r>
              <a:rPr lang="en-US" dirty="0" smtClean="0"/>
              <a:t>Channel impulse response</a:t>
            </a:r>
          </a:p>
          <a:p>
            <a:pPr lvl="1"/>
            <a:r>
              <a:rPr lang="en-US" dirty="0" smtClean="0"/>
              <a:t>Noise variance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Signal Processing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68" name="Rectangle 67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0" name="Flowchart: Summing Junction 69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1" name="Straight Arrow Connector 70"/>
            <p:cNvCxnSpPr>
              <a:stCxn id="68" idx="3"/>
              <a:endCxn id="70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8" idx="3"/>
              <a:endCxn id="83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83" idx="3"/>
              <a:endCxn id="70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75" name="Straight Arrow Connector 74"/>
            <p:cNvCxnSpPr>
              <a:stCxn id="70" idx="6"/>
              <a:endCxn id="86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78" name="Straight Arrow Connector 77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82" name="Elbow Connector 81"/>
            <p:cNvCxnSpPr>
              <a:stCxn id="70" idx="6"/>
              <a:endCxn id="79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3"/>
              <a:endCxn id="87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7" idx="3"/>
              <a:endCxn id="88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8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97" name="Straight Arrow Connector 96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2" name="Elbow Connector 101"/>
            <p:cNvCxnSpPr>
              <a:stCxn id="98" idx="3"/>
              <a:endCxn id="100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/>
            <p:cNvCxnSpPr>
              <a:stCxn id="99" idx="3"/>
              <a:endCxn id="101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/>
            <p:cNvCxnSpPr>
              <a:stCxn id="107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106" idx="3"/>
              <a:endCxn id="108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Flowchart: Summing Junction 106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111" name="Straight Connector 110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11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8" name="Picture 1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9" name="Picture 1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120" name="Straight Arrow Connector 119"/>
            <p:cNvCxnSpPr>
              <a:stCxn id="107" idx="6"/>
              <a:endCxn id="108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>
              <a:stCxn id="107" idx="6"/>
              <a:endCxn id="106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123" name="Straight Arrow Connector 122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12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2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Signal Processing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3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Signal Processing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83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Signal Processing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930660" y="1895828"/>
            <a:ext cx="15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186 Taps </a:t>
            </a:r>
            <a:endParaRPr lang="en-US" sz="2800" dirty="0"/>
          </a:p>
        </p:txBody>
      </p:sp>
      <p:sp>
        <p:nvSpPr>
          <p:cNvPr id="67" name="Rectangle 66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  <p:cxnSp>
        <p:nvCxnSpPr>
          <p:cNvPr id="69" name="Straight Connector 68"/>
          <p:cNvCxnSpPr>
            <a:endCxn id="64" idx="2"/>
          </p:cNvCxnSpPr>
          <p:nvPr/>
        </p:nvCxnSpPr>
        <p:spPr>
          <a:xfrm flipH="1" flipV="1">
            <a:off x="3714946" y="2419048"/>
            <a:ext cx="1786024" cy="8261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Signal Processing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930660" y="1895828"/>
            <a:ext cx="15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186 Taps </a:t>
            </a:r>
            <a:endParaRPr lang="en-US" sz="2800" dirty="0"/>
          </a:p>
        </p:txBody>
      </p:sp>
      <p:sp>
        <p:nvSpPr>
          <p:cNvPr id="67" name="Rectangle 66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  <p:sp>
        <p:nvSpPr>
          <p:cNvPr id="68" name="Rectangle 67"/>
          <p:cNvSpPr/>
          <p:nvPr/>
        </p:nvSpPr>
        <p:spPr>
          <a:xfrm>
            <a:off x="7411954" y="1895828"/>
            <a:ext cx="1389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23 Taps </a:t>
            </a:r>
            <a:endParaRPr lang="en-US" sz="2800" dirty="0"/>
          </a:p>
        </p:txBody>
      </p:sp>
      <p:cxnSp>
        <p:nvCxnSpPr>
          <p:cNvPr id="69" name="Straight Connector 68"/>
          <p:cNvCxnSpPr>
            <a:endCxn id="64" idx="2"/>
          </p:cNvCxnSpPr>
          <p:nvPr/>
        </p:nvCxnSpPr>
        <p:spPr>
          <a:xfrm flipH="1" flipV="1">
            <a:off x="3714946" y="2419048"/>
            <a:ext cx="1786024" cy="8261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68" idx="2"/>
          </p:cNvCxnSpPr>
          <p:nvPr/>
        </p:nvCxnSpPr>
        <p:spPr>
          <a:xfrm flipV="1">
            <a:off x="6913796" y="2419048"/>
            <a:ext cx="1192676" cy="82147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</a:t>
            </a:r>
            <a:r>
              <a:rPr lang="en-US" dirty="0"/>
              <a:t>Single </a:t>
            </a:r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4866" y="2819400"/>
            <a:ext cx="9351066" cy="460800"/>
            <a:chOff x="1234866" y="2819400"/>
            <a:chExt cx="9351066" cy="460800"/>
          </a:xfrm>
        </p:grpSpPr>
        <p:pic>
          <p:nvPicPr>
            <p:cNvPr id="63" name="Picture 6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866" y="2819400"/>
              <a:ext cx="4305066" cy="4608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334" y="2862263"/>
              <a:ext cx="3737598" cy="37973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2679132" y="3609680"/>
            <a:ext cx="8232133" cy="352000"/>
            <a:chOff x="2679132" y="3921975"/>
            <a:chExt cx="8232133" cy="352000"/>
          </a:xfrm>
        </p:grpSpPr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132" y="3956108"/>
              <a:ext cx="1499733" cy="31786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733" y="3921975"/>
              <a:ext cx="4296532" cy="352000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4" y="5587987"/>
            <a:ext cx="2312533" cy="2794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67" y="6196933"/>
            <a:ext cx="4503466" cy="35626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00" y="4291160"/>
            <a:ext cx="2764800" cy="31786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67" y="4938507"/>
            <a:ext cx="2525867" cy="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1260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</a:t>
            </a:r>
            <a:r>
              <a:rPr lang="en-US" dirty="0"/>
              <a:t>Single </a:t>
            </a:r>
            <a:r>
              <a:rPr lang="en-US" dirty="0" smtClean="0"/>
              <a:t>Convolution</a:t>
            </a:r>
            <a:r>
              <a:rPr lang="en-US" dirty="0"/>
              <a:t> Block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1662470" y="3075369"/>
            <a:ext cx="2554942" cy="1987066"/>
            <a:chOff x="2282295" y="3141138"/>
            <a:chExt cx="2293411" cy="1681482"/>
          </a:xfrm>
        </p:grpSpPr>
        <p:sp>
          <p:nvSpPr>
            <p:cNvPr id="61" name="Rectangle 60"/>
            <p:cNvSpPr/>
            <p:nvPr/>
          </p:nvSpPr>
          <p:spPr>
            <a:xfrm>
              <a:off x="2888407" y="3616052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715" y="3141138"/>
              <a:ext cx="69486" cy="117512"/>
            </a:xfrm>
            <a:prstGeom prst="rect">
              <a:avLst/>
            </a:prstGeom>
          </p:spPr>
        </p:pic>
        <p:cxnSp>
          <p:nvCxnSpPr>
            <p:cNvPr id="63" name="Elbow Connector 62"/>
            <p:cNvCxnSpPr>
              <a:endCxn id="61" idx="0"/>
            </p:cNvCxnSpPr>
            <p:nvPr/>
          </p:nvCxnSpPr>
          <p:spPr>
            <a:xfrm>
              <a:off x="2428497" y="3183472"/>
              <a:ext cx="996447" cy="43258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endCxn id="61" idx="2"/>
            </p:cNvCxnSpPr>
            <p:nvPr/>
          </p:nvCxnSpPr>
          <p:spPr>
            <a:xfrm flipV="1">
              <a:off x="2428497" y="4382534"/>
              <a:ext cx="996447" cy="43504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3961482" y="3998712"/>
              <a:ext cx="461485" cy="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52" y="3947619"/>
              <a:ext cx="96054" cy="109338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2888407" y="3615471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295" y="4744959"/>
              <a:ext cx="75617" cy="7766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5253193" y="2579658"/>
            <a:ext cx="7019614" cy="2838108"/>
            <a:chOff x="5612468" y="2797889"/>
            <a:chExt cx="6301064" cy="2401645"/>
          </a:xfrm>
        </p:grpSpPr>
        <p:sp>
          <p:nvSpPr>
            <p:cNvPr id="70" name="Rectangle 69"/>
            <p:cNvSpPr/>
            <p:nvPr/>
          </p:nvSpPr>
          <p:spPr>
            <a:xfrm>
              <a:off x="6233705" y="2797889"/>
              <a:ext cx="766482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33705" y="4433052"/>
              <a:ext cx="766482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469" y="4758048"/>
              <a:ext cx="75617" cy="776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468" y="3142301"/>
              <a:ext cx="69486" cy="117513"/>
            </a:xfrm>
            <a:prstGeom prst="rect">
              <a:avLst/>
            </a:prstGeom>
          </p:spPr>
        </p:pic>
        <p:cxnSp>
          <p:nvCxnSpPr>
            <p:cNvPr id="74" name="Straight Arrow Connector 73"/>
            <p:cNvCxnSpPr/>
            <p:nvPr/>
          </p:nvCxnSpPr>
          <p:spPr>
            <a:xfrm>
              <a:off x="5773816" y="3181130"/>
              <a:ext cx="4588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773816" y="4816293"/>
              <a:ext cx="4588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/>
            <p:cNvCxnSpPr>
              <a:stCxn id="70" idx="3"/>
              <a:endCxn id="78" idx="0"/>
            </p:cNvCxnSpPr>
            <p:nvPr/>
          </p:nvCxnSpPr>
          <p:spPr>
            <a:xfrm>
              <a:off x="7000188" y="3181130"/>
              <a:ext cx="996426" cy="43608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1" idx="3"/>
              <a:endCxn id="78" idx="2"/>
            </p:cNvCxnSpPr>
            <p:nvPr/>
          </p:nvCxnSpPr>
          <p:spPr>
            <a:xfrm flipV="1">
              <a:off x="7000188" y="4383697"/>
              <a:ext cx="996426" cy="43259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460076" y="3617214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</a:t>
              </a:r>
            </a:p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994636" y="3617214"/>
              <a:ext cx="766482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>
              <a:stCxn id="78" idx="3"/>
              <a:endCxn id="79" idx="1"/>
            </p:cNvCxnSpPr>
            <p:nvPr/>
          </p:nvCxnSpPr>
          <p:spPr>
            <a:xfrm>
              <a:off x="8533151" y="4000456"/>
              <a:ext cx="461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10222603" y="3616633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Straight Arrow Connector 81"/>
            <p:cNvCxnSpPr>
              <a:stCxn id="79" idx="3"/>
              <a:endCxn id="81" idx="1"/>
            </p:cNvCxnSpPr>
            <p:nvPr/>
          </p:nvCxnSpPr>
          <p:spPr>
            <a:xfrm flipV="1">
              <a:off x="9761118" y="3999874"/>
              <a:ext cx="461485" cy="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11295679" y="3999874"/>
              <a:ext cx="461485" cy="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478" y="3948769"/>
              <a:ext cx="96054" cy="10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11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Convolution </a:t>
            </a:r>
            <a:r>
              <a:rPr lang="en-US" dirty="0"/>
              <a:t>- Flops vs. GPU Execution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59" y="2397439"/>
            <a:ext cx="4877869" cy="38998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04406" y="1681163"/>
            <a:ext cx="5183188" cy="393651"/>
            <a:chOff x="6324600" y="1833563"/>
            <a:chExt cx="5183188" cy="393651"/>
          </a:xfrm>
        </p:grpSpPr>
        <p:sp>
          <p:nvSpPr>
            <p:cNvPr id="15" name="Text Placeholder 13"/>
            <p:cNvSpPr txBox="1">
              <a:spLocks/>
            </p:cNvSpPr>
            <p:nvPr/>
          </p:nvSpPr>
          <p:spPr>
            <a:xfrm>
              <a:off x="6324600" y="1833563"/>
              <a:ext cx="5183188" cy="3936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0" dirty="0" smtClean="0"/>
                <a:t>           tap detection filter</a:t>
              </a:r>
              <a:endParaRPr lang="en-US" sz="28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1875881"/>
              <a:ext cx="1038933" cy="24960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6" y="2397439"/>
            <a:ext cx="4877869" cy="38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0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</a:t>
            </a:r>
            <a:r>
              <a:rPr lang="en-US" dirty="0" smtClean="0"/>
              <a:t>Convolution - Flops vs. GPU </a:t>
            </a:r>
            <a:r>
              <a:rPr lang="en-US" dirty="0"/>
              <a:t>Execution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6" y="2397439"/>
            <a:ext cx="4877869" cy="389986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517107" y="1681163"/>
            <a:ext cx="5157787" cy="393651"/>
            <a:chOff x="992188" y="1833563"/>
            <a:chExt cx="5157787" cy="393651"/>
          </a:xfrm>
        </p:grpSpPr>
        <p:sp>
          <p:nvSpPr>
            <p:cNvPr id="65" name="Text Placeholder 10"/>
            <p:cNvSpPr txBox="1">
              <a:spLocks/>
            </p:cNvSpPr>
            <p:nvPr/>
          </p:nvSpPr>
          <p:spPr>
            <a:xfrm>
              <a:off x="992188" y="1833563"/>
              <a:ext cx="5157787" cy="3936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0" dirty="0" smtClean="0"/>
                <a:t>              tap equalizer filter</a:t>
              </a:r>
              <a:endParaRPr lang="en-US" sz="2800" b="0" dirty="0"/>
            </a:p>
          </p:txBody>
        </p:sp>
        <p:pic>
          <p:nvPicPr>
            <p:cNvPr id="66" name="Picture 6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875881"/>
              <a:ext cx="1216000" cy="249600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59" y="2397439"/>
            <a:ext cx="4877869" cy="38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Signal Processing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930660" y="1895828"/>
            <a:ext cx="15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186 Taps </a:t>
            </a:r>
            <a:endParaRPr lang="en-US" sz="2800" dirty="0"/>
          </a:p>
        </p:txBody>
      </p:sp>
      <p:sp>
        <p:nvSpPr>
          <p:cNvPr id="67" name="Rectangle 66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  <p:sp>
        <p:nvSpPr>
          <p:cNvPr id="68" name="Rectangle 67"/>
          <p:cNvSpPr/>
          <p:nvPr/>
        </p:nvSpPr>
        <p:spPr>
          <a:xfrm>
            <a:off x="7411954" y="1895828"/>
            <a:ext cx="1389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23 Taps </a:t>
            </a:r>
            <a:endParaRPr lang="en-US" sz="2800" dirty="0"/>
          </a:p>
        </p:txBody>
      </p:sp>
      <p:cxnSp>
        <p:nvCxnSpPr>
          <p:cNvPr id="69" name="Straight Connector 68"/>
          <p:cNvCxnSpPr>
            <a:endCxn id="64" idx="2"/>
          </p:cNvCxnSpPr>
          <p:nvPr/>
        </p:nvCxnSpPr>
        <p:spPr>
          <a:xfrm flipH="1" flipV="1">
            <a:off x="3714946" y="2419048"/>
            <a:ext cx="1786024" cy="8261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68" idx="2"/>
          </p:cNvCxnSpPr>
          <p:nvPr/>
        </p:nvCxnSpPr>
        <p:spPr>
          <a:xfrm flipV="1">
            <a:off x="6913796" y="2419048"/>
            <a:ext cx="1192676" cy="82147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Cascaded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312134" y="2847743"/>
            <a:ext cx="5117866" cy="1516832"/>
            <a:chOff x="6312134" y="2847743"/>
            <a:chExt cx="5117866" cy="1516832"/>
          </a:xfrm>
        </p:grpSpPr>
        <p:pic>
          <p:nvPicPr>
            <p:cNvPr id="46" name="Picture 4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135" y="2847743"/>
              <a:ext cx="5036797" cy="3797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134" y="3605107"/>
              <a:ext cx="5117866" cy="759468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762000" y="2849563"/>
            <a:ext cx="5164798" cy="1213129"/>
            <a:chOff x="762000" y="2849563"/>
            <a:chExt cx="5164798" cy="121312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849563"/>
              <a:ext cx="5051735" cy="45653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1" y="3606159"/>
              <a:ext cx="5164797" cy="456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1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Cascaded Convolution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015960" y="2612100"/>
            <a:ext cx="4116988" cy="2778388"/>
            <a:chOff x="1544556" y="2749271"/>
            <a:chExt cx="3768889" cy="2543470"/>
          </a:xfrm>
        </p:grpSpPr>
        <p:sp>
          <p:nvSpPr>
            <p:cNvPr id="12" name="Rectangle 11"/>
            <p:cNvSpPr/>
            <p:nvPr/>
          </p:nvSpPr>
          <p:spPr>
            <a:xfrm>
              <a:off x="2144673" y="4026317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521" y="2749271"/>
              <a:ext cx="68737" cy="116248"/>
            </a:xfrm>
            <a:prstGeom prst="rect">
              <a:avLst/>
            </a:prstGeom>
          </p:spPr>
        </p:pic>
        <p:cxnSp>
          <p:nvCxnSpPr>
            <p:cNvPr id="15" name="Elbow Connector 14"/>
            <p:cNvCxnSpPr>
              <a:endCxn id="12" idx="0"/>
            </p:cNvCxnSpPr>
            <p:nvPr/>
          </p:nvCxnSpPr>
          <p:spPr>
            <a:xfrm>
              <a:off x="1689717" y="3598396"/>
              <a:ext cx="985716" cy="42792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12" idx="2"/>
            </p:cNvCxnSpPr>
            <p:nvPr/>
          </p:nvCxnSpPr>
          <p:spPr>
            <a:xfrm flipV="1">
              <a:off x="1689717" y="4784545"/>
              <a:ext cx="985716" cy="43036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794" y="5176494"/>
              <a:ext cx="95020" cy="11624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661148" y="3213680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Elbow Connector 18"/>
            <p:cNvCxnSpPr>
              <a:endCxn id="18" idx="0"/>
            </p:cNvCxnSpPr>
            <p:nvPr/>
          </p:nvCxnSpPr>
          <p:spPr>
            <a:xfrm>
              <a:off x="3206192" y="2785759"/>
              <a:ext cx="985716" cy="42792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endCxn id="18" idx="2"/>
            </p:cNvCxnSpPr>
            <p:nvPr/>
          </p:nvCxnSpPr>
          <p:spPr>
            <a:xfrm flipV="1">
              <a:off x="3206192" y="3971908"/>
              <a:ext cx="985716" cy="43036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713790" y="3591645"/>
              <a:ext cx="456515" cy="5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426" y="3541102"/>
              <a:ext cx="95019" cy="10816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556" y="3541103"/>
              <a:ext cx="74802" cy="76825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5357995" y="2890004"/>
            <a:ext cx="6810012" cy="2595210"/>
            <a:chOff x="5645894" y="2999719"/>
            <a:chExt cx="6234213" cy="2375780"/>
          </a:xfrm>
        </p:grpSpPr>
        <p:sp>
          <p:nvSpPr>
            <p:cNvPr id="26" name="Rectangle 25"/>
            <p:cNvSpPr/>
            <p:nvPr/>
          </p:nvSpPr>
          <p:spPr>
            <a:xfrm>
              <a:off x="6261450" y="2999719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61450" y="4617271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132" y="4961425"/>
              <a:ext cx="95020" cy="11624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904" y="3340421"/>
              <a:ext cx="68737" cy="11624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894" y="4118071"/>
              <a:ext cx="74802" cy="76824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5806514" y="3378833"/>
              <a:ext cx="4539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806514" y="4996385"/>
              <a:ext cx="4539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6" idx="3"/>
              <a:endCxn id="36" idx="0"/>
            </p:cNvCxnSpPr>
            <p:nvPr/>
          </p:nvCxnSpPr>
          <p:spPr>
            <a:xfrm>
              <a:off x="7019678" y="3378833"/>
              <a:ext cx="985695" cy="43138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7" idx="3"/>
              <a:endCxn id="36" idx="2"/>
            </p:cNvCxnSpPr>
            <p:nvPr/>
          </p:nvCxnSpPr>
          <p:spPr>
            <a:xfrm flipV="1">
              <a:off x="7019678" y="4568448"/>
              <a:ext cx="985695" cy="42793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7474613" y="3810221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</a:t>
              </a:r>
            </a:p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61450" y="3810221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806514" y="4188759"/>
              <a:ext cx="4539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3"/>
              <a:endCxn id="36" idx="1"/>
            </p:cNvCxnSpPr>
            <p:nvPr/>
          </p:nvCxnSpPr>
          <p:spPr>
            <a:xfrm>
              <a:off x="7019678" y="4189334"/>
              <a:ext cx="4549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8992647" y="3810221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>
              <a:stCxn id="36" idx="3"/>
              <a:endCxn id="42" idx="1"/>
            </p:cNvCxnSpPr>
            <p:nvPr/>
          </p:nvCxnSpPr>
          <p:spPr>
            <a:xfrm>
              <a:off x="8536132" y="4189334"/>
              <a:ext cx="45651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0207389" y="3809645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Arrow Connector 44"/>
            <p:cNvCxnSpPr>
              <a:stCxn id="42" idx="3"/>
              <a:endCxn id="44" idx="1"/>
            </p:cNvCxnSpPr>
            <p:nvPr/>
          </p:nvCxnSpPr>
          <p:spPr>
            <a:xfrm flipV="1">
              <a:off x="9750874" y="4188759"/>
              <a:ext cx="456515" cy="5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11268908" y="4188759"/>
              <a:ext cx="456515" cy="5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088" y="4138205"/>
              <a:ext cx="95019" cy="10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</a:t>
            </a:r>
            <a:r>
              <a:rPr lang="en-US" dirty="0" smtClean="0"/>
              <a:t>Convolution </a:t>
            </a:r>
            <a:r>
              <a:rPr lang="en-US" dirty="0"/>
              <a:t>- Flops vs. GPU Execution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14303" y="1681163"/>
            <a:ext cx="5563394" cy="393651"/>
            <a:chOff x="3124200" y="1681163"/>
            <a:chExt cx="5563394" cy="393651"/>
          </a:xfrm>
        </p:grpSpPr>
        <p:sp>
          <p:nvSpPr>
            <p:cNvPr id="15" name="Text Placeholder 13"/>
            <p:cNvSpPr txBox="1">
              <a:spLocks/>
            </p:cNvSpPr>
            <p:nvPr/>
          </p:nvSpPr>
          <p:spPr>
            <a:xfrm>
              <a:off x="3504406" y="1681163"/>
              <a:ext cx="5183188" cy="3936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0" dirty="0" smtClean="0"/>
                <a:t>                       tap detection filter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710267"/>
              <a:ext cx="2600533" cy="270933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59" y="2397439"/>
            <a:ext cx="4877869" cy="38998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6" y="2397439"/>
            <a:ext cx="4877869" cy="38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44008" y="1600200"/>
            <a:ext cx="5503984" cy="5234299"/>
            <a:chOff x="3344008" y="861701"/>
            <a:chExt cx="5503984" cy="5234299"/>
          </a:xfrm>
        </p:grpSpPr>
        <p:cxnSp>
          <p:nvCxnSpPr>
            <p:cNvPr id="5" name="Straight Arrow Connector 4"/>
            <p:cNvCxnSpPr>
              <a:stCxn id="13" idx="3"/>
              <a:endCxn id="49" idx="1"/>
            </p:cNvCxnSpPr>
            <p:nvPr/>
          </p:nvCxnSpPr>
          <p:spPr>
            <a:xfrm>
              <a:off x="4872675" y="5024215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4" idx="3"/>
              <a:endCxn id="50" idx="1"/>
            </p:cNvCxnSpPr>
            <p:nvPr/>
          </p:nvCxnSpPr>
          <p:spPr>
            <a:xfrm>
              <a:off x="4872675" y="4077056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5" idx="3"/>
              <a:endCxn id="51" idx="1"/>
            </p:cNvCxnSpPr>
            <p:nvPr/>
          </p:nvCxnSpPr>
          <p:spPr>
            <a:xfrm>
              <a:off x="4872675" y="3129897"/>
              <a:ext cx="10468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6" idx="3"/>
              <a:endCxn id="52" idx="1"/>
            </p:cNvCxnSpPr>
            <p:nvPr/>
          </p:nvCxnSpPr>
          <p:spPr>
            <a:xfrm>
              <a:off x="4872675" y="2182738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7" idx="3"/>
              <a:endCxn id="53" idx="1"/>
            </p:cNvCxnSpPr>
            <p:nvPr/>
          </p:nvCxnSpPr>
          <p:spPr>
            <a:xfrm>
              <a:off x="4872675" y="1235579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290" y="5889125"/>
              <a:ext cx="93707" cy="1146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60" y="3072576"/>
              <a:ext cx="67788" cy="11464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5" idx="1"/>
            </p:cNvCxnSpPr>
            <p:nvPr/>
          </p:nvCxnSpPr>
          <p:spPr>
            <a:xfrm>
              <a:off x="3674528" y="3128338"/>
              <a:ext cx="450390" cy="15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124918" y="4650336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FDE2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24918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24918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CMA</a:t>
              </a:r>
              <a:endPara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24918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MMSE</a:t>
              </a: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24918" y="861701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ZF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24947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300" y="5862719"/>
              <a:ext cx="95701" cy="158506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790036" y="4824812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790036" y="3877654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790036" y="1983336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8" idx="2"/>
              <a:endCxn id="76" idx="0"/>
            </p:cNvCxnSpPr>
            <p:nvPr/>
          </p:nvCxnSpPr>
          <p:spPr>
            <a:xfrm>
              <a:off x="3790036" y="1983729"/>
              <a:ext cx="0" cy="368355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76" idx="0"/>
            </p:cNvCxnSpPr>
            <p:nvPr/>
          </p:nvCxnSpPr>
          <p:spPr>
            <a:xfrm>
              <a:off x="3576563" y="5667285"/>
              <a:ext cx="21347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008" y="5572570"/>
              <a:ext cx="179439" cy="17944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3897713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897713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897713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897713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  <a:endCxn id="32" idx="0"/>
            </p:cNvCxnSpPr>
            <p:nvPr/>
          </p:nvCxnSpPr>
          <p:spPr>
            <a:xfrm>
              <a:off x="3899723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693892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824947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3" name="Straight Arrow Connector 32"/>
            <p:cNvCxnSpPr>
              <a:stCxn id="49" idx="3"/>
            </p:cNvCxnSpPr>
            <p:nvPr/>
          </p:nvCxnSpPr>
          <p:spPr>
            <a:xfrm>
              <a:off x="6667292" y="5024216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115947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863704" y="5024216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4944465"/>
              <a:ext cx="432648" cy="183426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>
              <a:stCxn id="50" idx="3"/>
            </p:cNvCxnSpPr>
            <p:nvPr/>
          </p:nvCxnSpPr>
          <p:spPr>
            <a:xfrm>
              <a:off x="6667292" y="407705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15947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63704" y="407705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997306"/>
              <a:ext cx="428660" cy="183426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51" idx="3"/>
            </p:cNvCxnSpPr>
            <p:nvPr/>
          </p:nvCxnSpPr>
          <p:spPr>
            <a:xfrm>
              <a:off x="6667292" y="312989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115947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863704" y="312989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050146"/>
              <a:ext cx="405732" cy="185420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>
              <a:stCxn id="52" idx="3"/>
            </p:cNvCxnSpPr>
            <p:nvPr/>
          </p:nvCxnSpPr>
          <p:spPr>
            <a:xfrm>
              <a:off x="6667292" y="2182739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115947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7863704" y="2182739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2102989"/>
              <a:ext cx="494454" cy="18542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919535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19535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19535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19535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19535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53" idx="3"/>
            </p:cNvCxnSpPr>
            <p:nvPr/>
          </p:nvCxnSpPr>
          <p:spPr>
            <a:xfrm>
              <a:off x="6667292" y="1235580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5947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7863704" y="1235580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1155829"/>
              <a:ext cx="259190" cy="18342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619451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19451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5589529" y="4829092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589529" y="3881933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589529" y="198761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9" idx="2"/>
              <a:endCxn id="77" idx="0"/>
            </p:cNvCxnSpPr>
            <p:nvPr/>
          </p:nvCxnSpPr>
          <p:spPr>
            <a:xfrm>
              <a:off x="5587042" y="1040332"/>
              <a:ext cx="0" cy="462695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7" idx="0"/>
            </p:cNvCxnSpPr>
            <p:nvPr/>
          </p:nvCxnSpPr>
          <p:spPr>
            <a:xfrm>
              <a:off x="5378167" y="5667285"/>
              <a:ext cx="2088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5589529" y="104045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5589529" y="2934774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692217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692217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5692217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5692217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8" idx="2"/>
              <a:endCxn id="59" idx="0"/>
            </p:cNvCxnSpPr>
            <p:nvPr/>
          </p:nvCxnSpPr>
          <p:spPr>
            <a:xfrm>
              <a:off x="5694227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488396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5692217" y="3325145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136" y="5614087"/>
              <a:ext cx="127601" cy="113645"/>
            </a:xfrm>
            <a:prstGeom prst="rect">
              <a:avLst/>
            </a:prstGeom>
          </p:spPr>
        </p:pic>
        <p:cxnSp>
          <p:nvCxnSpPr>
            <p:cNvPr id="75" name="Elbow Connector 74"/>
            <p:cNvCxnSpPr/>
            <p:nvPr/>
          </p:nvCxnSpPr>
          <p:spPr>
            <a:xfrm flipV="1">
              <a:off x="4358822" y="5398093"/>
              <a:ext cx="139975" cy="2728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3715261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512266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715261" y="1834178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12266" y="890781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1" name="Elbow Connector 80"/>
            <p:cNvCxnSpPr>
              <a:stCxn id="16" idx="3"/>
              <a:endCxn id="15" idx="0"/>
            </p:cNvCxnSpPr>
            <p:nvPr/>
          </p:nvCxnSpPr>
          <p:spPr>
            <a:xfrm flipH="1">
              <a:off x="4498797" y="2182738"/>
              <a:ext cx="373878" cy="573280"/>
            </a:xfrm>
            <a:prstGeom prst="bentConnector4">
              <a:avLst>
                <a:gd name="adj1" fmla="val -40000"/>
                <a:gd name="adj2" fmla="val 826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487" y="1110966"/>
              <a:ext cx="238255" cy="99689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855" y="2056131"/>
              <a:ext cx="473519" cy="10168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216" y="3003289"/>
              <a:ext cx="384797" cy="10168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29" y="3912566"/>
              <a:ext cx="456572" cy="13956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335" y="4859724"/>
              <a:ext cx="460559" cy="13956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1108972"/>
              <a:ext cx="93707" cy="10666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2056131"/>
              <a:ext cx="93707" cy="106667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3003289"/>
              <a:ext cx="93707" cy="10666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3951118"/>
              <a:ext cx="93707" cy="106667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4898276"/>
              <a:ext cx="93707" cy="1066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81" y="5616569"/>
              <a:ext cx="67788" cy="114642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&amp; Apply Equalizers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Equalizers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ZF &amp;</a:t>
            </a:r>
            <a:r>
              <a:rPr lang="en-US" dirty="0"/>
              <a:t> MMSE</a:t>
            </a:r>
            <a:endParaRPr lang="en-US" dirty="0" smtClean="0"/>
          </a:p>
          <a:p>
            <a:r>
              <a:rPr lang="en-US" dirty="0" smtClean="0"/>
              <a:t>CMA</a:t>
            </a:r>
          </a:p>
          <a:p>
            <a:r>
              <a:rPr lang="en-US" dirty="0" smtClean="0"/>
              <a:t>FDE1 &amp; FDE2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ZF Equations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5" y="2817466"/>
            <a:ext cx="1700267" cy="369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96" y="4275826"/>
            <a:ext cx="1939809" cy="1820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267200"/>
            <a:ext cx="1676190" cy="191542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457" y="4275826"/>
            <a:ext cx="5801143" cy="2008357"/>
            <a:chOff x="142457" y="3630443"/>
            <a:chExt cx="5801143" cy="2008357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7" y="3630443"/>
              <a:ext cx="5801143" cy="140647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742" y="5286800"/>
              <a:ext cx="3460572" cy="3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7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3" y="3324179"/>
            <a:ext cx="1207743" cy="5495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7926" y="4041490"/>
            <a:ext cx="6160379" cy="636919"/>
          </a:xfrm>
          <a:custGeom>
            <a:avLst/>
            <a:gdLst>
              <a:gd name="connsiteX0" fmla="*/ 0 w 11816178"/>
              <a:gd name="connsiteY0" fmla="*/ 7798 h 1321043"/>
              <a:gd name="connsiteX1" fmla="*/ 745724 w 11816178"/>
              <a:gd name="connsiteY1" fmla="*/ 176474 h 1321043"/>
              <a:gd name="connsiteX2" fmla="*/ 2308194 w 11816178"/>
              <a:gd name="connsiteY2" fmla="*/ 1197406 h 1321043"/>
              <a:gd name="connsiteX3" fmla="*/ 3950563 w 11816178"/>
              <a:gd name="connsiteY3" fmla="*/ 1312815 h 1321043"/>
              <a:gd name="connsiteX4" fmla="*/ 5415378 w 11816178"/>
              <a:gd name="connsiteY4" fmla="*/ 1295060 h 1321043"/>
              <a:gd name="connsiteX5" fmla="*/ 6178858 w 11816178"/>
              <a:gd name="connsiteY5" fmla="*/ 1161895 h 1321043"/>
              <a:gd name="connsiteX6" fmla="*/ 8433786 w 11816178"/>
              <a:gd name="connsiteY6" fmla="*/ 1241794 h 1321043"/>
              <a:gd name="connsiteX7" fmla="*/ 9561250 w 11816178"/>
              <a:gd name="connsiteY7" fmla="*/ 1002097 h 1321043"/>
              <a:gd name="connsiteX8" fmla="*/ 11008310 w 11816178"/>
              <a:gd name="connsiteY8" fmla="*/ 629235 h 1321043"/>
              <a:gd name="connsiteX9" fmla="*/ 11816178 w 11816178"/>
              <a:gd name="connsiteY9" fmla="*/ 629235 h 1321043"/>
              <a:gd name="connsiteX0" fmla="*/ 0 w 11070454"/>
              <a:gd name="connsiteY0" fmla="*/ 0 h 1144569"/>
              <a:gd name="connsiteX1" fmla="*/ 1562470 w 11070454"/>
              <a:gd name="connsiteY1" fmla="*/ 1020932 h 1144569"/>
              <a:gd name="connsiteX2" fmla="*/ 3204839 w 11070454"/>
              <a:gd name="connsiteY2" fmla="*/ 1136341 h 1144569"/>
              <a:gd name="connsiteX3" fmla="*/ 4669654 w 11070454"/>
              <a:gd name="connsiteY3" fmla="*/ 1118586 h 1144569"/>
              <a:gd name="connsiteX4" fmla="*/ 5433134 w 11070454"/>
              <a:gd name="connsiteY4" fmla="*/ 985421 h 1144569"/>
              <a:gd name="connsiteX5" fmla="*/ 7688062 w 11070454"/>
              <a:gd name="connsiteY5" fmla="*/ 1065320 h 1144569"/>
              <a:gd name="connsiteX6" fmla="*/ 8815526 w 11070454"/>
              <a:gd name="connsiteY6" fmla="*/ 825623 h 1144569"/>
              <a:gd name="connsiteX7" fmla="*/ 10262586 w 11070454"/>
              <a:gd name="connsiteY7" fmla="*/ 452761 h 1144569"/>
              <a:gd name="connsiteX8" fmla="*/ 11070454 w 11070454"/>
              <a:gd name="connsiteY8" fmla="*/ 452761 h 11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0454" h="1144569">
                <a:moveTo>
                  <a:pt x="0" y="0"/>
                </a:moveTo>
                <a:cubicBezTo>
                  <a:pt x="384699" y="198268"/>
                  <a:pt x="1028330" y="831542"/>
                  <a:pt x="1562470" y="1020932"/>
                </a:cubicBezTo>
                <a:cubicBezTo>
                  <a:pt x="2096610" y="1210322"/>
                  <a:pt x="2686975" y="1120065"/>
                  <a:pt x="3204839" y="1136341"/>
                </a:cubicBezTo>
                <a:cubicBezTo>
                  <a:pt x="3722703" y="1152617"/>
                  <a:pt x="4298272" y="1143739"/>
                  <a:pt x="4669654" y="1118586"/>
                </a:cubicBezTo>
                <a:cubicBezTo>
                  <a:pt x="5041036" y="1093433"/>
                  <a:pt x="4930066" y="994299"/>
                  <a:pt x="5433134" y="985421"/>
                </a:cubicBezTo>
                <a:cubicBezTo>
                  <a:pt x="5936202" y="976543"/>
                  <a:pt x="7124330" y="1091953"/>
                  <a:pt x="7688062" y="1065320"/>
                </a:cubicBezTo>
                <a:cubicBezTo>
                  <a:pt x="8251794" y="1038687"/>
                  <a:pt x="8386439" y="927716"/>
                  <a:pt x="8815526" y="825623"/>
                </a:cubicBezTo>
                <a:cubicBezTo>
                  <a:pt x="9244613" y="723530"/>
                  <a:pt x="9886765" y="514905"/>
                  <a:pt x="10262586" y="452761"/>
                </a:cubicBezTo>
                <a:cubicBezTo>
                  <a:pt x="10638407" y="390617"/>
                  <a:pt x="10854430" y="421689"/>
                  <a:pt x="11070454" y="45276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72607" y="3637850"/>
            <a:ext cx="4277355" cy="129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/>
        </p:blipFill>
        <p:spPr>
          <a:xfrm>
            <a:off x="5849960" y="3535092"/>
            <a:ext cx="505518" cy="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72" y="2465342"/>
            <a:ext cx="2018134" cy="3221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2457" y="4267200"/>
            <a:ext cx="11896933" cy="2016983"/>
            <a:chOff x="142457" y="3621817"/>
            <a:chExt cx="11896933" cy="2016983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62" y="3630443"/>
              <a:ext cx="2750476" cy="1822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00" y="3621817"/>
              <a:ext cx="1676190" cy="1915428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42457" y="3630443"/>
              <a:ext cx="5801143" cy="2008357"/>
              <a:chOff x="142457" y="3630443"/>
              <a:chExt cx="5801143" cy="2008357"/>
            </a:xfrm>
          </p:grpSpPr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57" y="3630443"/>
                <a:ext cx="5801143" cy="140647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742" y="5286800"/>
                <a:ext cx="3460572" cy="352000"/>
              </a:xfrm>
              <a:prstGeom prst="rect">
                <a:avLst/>
              </a:prstGeom>
            </p:spPr>
          </p:pic>
        </p:grpSp>
      </p:grp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72" y="3321471"/>
            <a:ext cx="2261334" cy="4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</a:t>
            </a:r>
            <a:r>
              <a:rPr lang="en-US" dirty="0" smtClean="0"/>
              <a:t>&amp; MMSE Equations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ZF</a:t>
            </a:r>
            <a:endParaRPr lang="en-US" sz="28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MMSE</a:t>
            </a:r>
            <a:endParaRPr lang="en-US" sz="2800" b="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7" y="2576955"/>
            <a:ext cx="1700267" cy="36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3" y="3895157"/>
            <a:ext cx="5801143" cy="140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09" y="5703971"/>
            <a:ext cx="5976382" cy="35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727" y="2600421"/>
            <a:ext cx="2018133" cy="322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26" y="3236512"/>
            <a:ext cx="2261333" cy="411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62203"/>
            <a:ext cx="5670095" cy="14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ZF &amp; MMSE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Levinson-Durbin </a:t>
            </a:r>
            <a:r>
              <a:rPr lang="en-US" dirty="0"/>
              <a:t>recursion algorithm to solve </a:t>
            </a:r>
            <a:r>
              <a:rPr lang="en-US" dirty="0" smtClean="0"/>
              <a:t>                         by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leveraging </a:t>
            </a:r>
            <a:r>
              <a:rPr lang="en-US" dirty="0"/>
              <a:t>the </a:t>
            </a:r>
            <a:r>
              <a:rPr lang="en-US" dirty="0" err="1"/>
              <a:t>toeplitz</a:t>
            </a:r>
            <a:r>
              <a:rPr lang="en-US" dirty="0"/>
              <a:t> property </a:t>
            </a:r>
            <a:r>
              <a:rPr lang="en-US" dirty="0" smtClean="0"/>
              <a:t>of </a:t>
            </a:r>
          </a:p>
          <a:p>
            <a:endParaRPr lang="en-US" dirty="0" smtClean="0"/>
          </a:p>
          <a:p>
            <a:r>
              <a:rPr lang="en-US" dirty="0" err="1" smtClean="0"/>
              <a:t>cuBLAS</a:t>
            </a:r>
            <a:r>
              <a:rPr lang="en-US" dirty="0" smtClean="0"/>
              <a:t> </a:t>
            </a:r>
            <a:r>
              <a:rPr lang="en-US" dirty="0"/>
              <a:t>LU decomposition library to compute the inverse and matrix vector multiplication defined </a:t>
            </a:r>
            <a:r>
              <a:rPr lang="en-US" dirty="0" smtClean="0"/>
              <a:t>by </a:t>
            </a:r>
          </a:p>
          <a:p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err="1" smtClean="0"/>
              <a:t>cuSolverSp</a:t>
            </a:r>
            <a:r>
              <a:rPr lang="en-US" dirty="0" smtClean="0"/>
              <a:t> </a:t>
            </a:r>
            <a:r>
              <a:rPr lang="en-US" dirty="0"/>
              <a:t>library to solve </a:t>
            </a:r>
            <a:r>
              <a:rPr lang="en-US" dirty="0" smtClean="0"/>
              <a:t>                         by </a:t>
            </a:r>
            <a:r>
              <a:rPr lang="en-US" dirty="0"/>
              <a:t>leveraging the sparse property </a:t>
            </a:r>
            <a:r>
              <a:rPr lang="en-US" dirty="0" smtClean="0"/>
              <a:t>of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05000"/>
            <a:ext cx="2018133" cy="32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12" y="2438400"/>
            <a:ext cx="292267" cy="2453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2397867" cy="362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59467"/>
            <a:ext cx="2018133" cy="322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33" y="5262044"/>
            <a:ext cx="292267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ZF &amp; MMSE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33" y="2741561"/>
            <a:ext cx="8469332" cy="25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ZF Using </a:t>
            </a:r>
            <a:br>
              <a:rPr lang="en-US" dirty="0" smtClean="0"/>
            </a:br>
            <a:r>
              <a:rPr lang="en-US" dirty="0" err="1" smtClean="0"/>
              <a:t>cuSolverSp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1504" y="2515394"/>
            <a:ext cx="9608992" cy="2971800"/>
            <a:chOff x="2667000" y="304800"/>
            <a:chExt cx="9608992" cy="2971800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532" y="525062"/>
              <a:ext cx="134095" cy="230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755157"/>
              <a:ext cx="146286" cy="2422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81400" y="304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Vector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10200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CRS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39000" y="1219200"/>
              <a:ext cx="134573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cuSolverSp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2788953"/>
              <a:ext cx="719237" cy="2590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346" y="1601299"/>
              <a:ext cx="364190" cy="152381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2895600" y="876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1" idx="3"/>
              <a:endCxn id="9" idx="1"/>
            </p:cNvCxnSpPr>
            <p:nvPr/>
          </p:nvCxnSpPr>
          <p:spPr>
            <a:xfrm>
              <a:off x="4723941" y="2705100"/>
              <a:ext cx="6862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9" idx="3"/>
            </p:cNvCxnSpPr>
            <p:nvPr/>
          </p:nvCxnSpPr>
          <p:spPr>
            <a:xfrm flipV="1">
              <a:off x="6553200" y="2074164"/>
              <a:ext cx="6934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246620" y="1219200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1786128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Elbow Connector 17"/>
            <p:cNvCxnSpPr>
              <a:stCxn id="8" idx="3"/>
              <a:endCxn id="16" idx="1"/>
            </p:cNvCxnSpPr>
            <p:nvPr/>
          </p:nvCxnSpPr>
          <p:spPr>
            <a:xfrm>
              <a:off x="4724400" y="876300"/>
              <a:ext cx="25222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26" idx="1"/>
            </p:cNvCxnSpPr>
            <p:nvPr/>
          </p:nvCxnSpPr>
          <p:spPr>
            <a:xfrm>
              <a:off x="8584738" y="1790700"/>
              <a:ext cx="14364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endCxn id="21" idx="1"/>
            </p:cNvCxnSpPr>
            <p:nvPr/>
          </p:nvCxnSpPr>
          <p:spPr>
            <a:xfrm>
              <a:off x="2895600" y="876300"/>
              <a:ext cx="685341" cy="1828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580941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34323" y="2381935"/>
              <a:ext cx="12362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Auto-</a:t>
              </a: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orrelation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974" y="2274231"/>
              <a:ext cx="103619" cy="17523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5" y="1987307"/>
              <a:ext cx="198095" cy="17371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018144" y="1502664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21214" y="1502664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20525" y="2065256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9333821" y="2356248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9332344" y="2075385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1353800" y="2074164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2754" y="1993618"/>
              <a:ext cx="143238" cy="16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1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MMSE Using </a:t>
            </a:r>
            <a:r>
              <a:rPr lang="en-US" dirty="0" err="1" smtClean="0"/>
              <a:t>cuSolverSp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36" y="2735656"/>
            <a:ext cx="134095" cy="230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04" y="2965751"/>
            <a:ext cx="146286" cy="242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5904" y="25153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Fill Vector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4704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Fill CRS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3504" y="3429794"/>
            <a:ext cx="1345738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cuSolverSp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520104" y="30868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3"/>
            <a:endCxn id="9" idx="1"/>
          </p:cNvCxnSpPr>
          <p:nvPr/>
        </p:nvCxnSpPr>
        <p:spPr>
          <a:xfrm>
            <a:off x="3348445" y="4915694"/>
            <a:ext cx="686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3"/>
          </p:cNvCxnSpPr>
          <p:nvPr/>
        </p:nvCxnSpPr>
        <p:spPr>
          <a:xfrm flipV="1">
            <a:off x="5177704" y="4284758"/>
            <a:ext cx="693420" cy="6309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71124" y="3429794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63504" y="3996722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8" idx="3"/>
            <a:endCxn id="16" idx="1"/>
          </p:cNvCxnSpPr>
          <p:nvPr/>
        </p:nvCxnSpPr>
        <p:spPr>
          <a:xfrm>
            <a:off x="3348904" y="3086894"/>
            <a:ext cx="2522220" cy="6309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26" idx="1"/>
          </p:cNvCxnSpPr>
          <p:nvPr/>
        </p:nvCxnSpPr>
        <p:spPr>
          <a:xfrm>
            <a:off x="7209242" y="4001294"/>
            <a:ext cx="14364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21" idx="1"/>
          </p:cNvCxnSpPr>
          <p:nvPr/>
        </p:nvCxnSpPr>
        <p:spPr>
          <a:xfrm>
            <a:off x="1520104" y="3086894"/>
            <a:ext cx="685341" cy="1828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5445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58827" y="4592529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Auto-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orrelation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78" y="4484825"/>
            <a:ext cx="103619" cy="1752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99" y="4197901"/>
            <a:ext cx="198095" cy="17371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642648" y="3713258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45718" y="3713258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645029" y="4275850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958325" y="4566842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6848" y="4285979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78304" y="4284758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58" y="4204212"/>
            <a:ext cx="143238" cy="163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55" y="5042944"/>
            <a:ext cx="600381" cy="21485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92" y="3801813"/>
            <a:ext cx="723808" cy="15542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60" y="5745515"/>
            <a:ext cx="274285" cy="274285"/>
          </a:xfrm>
          <a:prstGeom prst="rect">
            <a:avLst/>
          </a:prstGeom>
        </p:spPr>
      </p:pic>
      <p:cxnSp>
        <p:nvCxnSpPr>
          <p:cNvPr id="65" name="Elbow Connector 64"/>
          <p:cNvCxnSpPr/>
          <p:nvPr/>
        </p:nvCxnSpPr>
        <p:spPr>
          <a:xfrm flipV="1">
            <a:off x="1538055" y="5467894"/>
            <a:ext cx="3086100" cy="4147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Equations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33" y="2386408"/>
            <a:ext cx="3394134" cy="480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3" y="3321471"/>
            <a:ext cx="2350933" cy="48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5504" y="4227581"/>
            <a:ext cx="11893886" cy="1994666"/>
            <a:chOff x="145504" y="4227581"/>
            <a:chExt cx="11893886" cy="1994666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143" y="5564181"/>
              <a:ext cx="6061714" cy="45561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190" y="4511398"/>
              <a:ext cx="1671619" cy="3428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04" y="4227581"/>
              <a:ext cx="2334476" cy="199466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9676" y="4313676"/>
              <a:ext cx="2349714" cy="182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3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</a:t>
            </a:r>
            <a:r>
              <a:rPr lang="en-US" dirty="0"/>
              <a:t>Equations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95" y="2057401"/>
            <a:ext cx="3251810" cy="399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62" y="2808751"/>
            <a:ext cx="4158476" cy="455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62" y="3616481"/>
            <a:ext cx="8254476" cy="18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</a:t>
            </a:r>
            <a:r>
              <a:rPr lang="en-US" dirty="0"/>
              <a:t>Equations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95" y="2057401"/>
            <a:ext cx="3251810" cy="399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62" y="2808751"/>
            <a:ext cx="4158476" cy="455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62" y="3616481"/>
            <a:ext cx="8254476" cy="18224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33" y="5791068"/>
            <a:ext cx="8578134" cy="5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CMA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bottleneck in the CMA equalizer is computing </a:t>
            </a:r>
          </a:p>
          <a:p>
            <a:endParaRPr lang="en-US" dirty="0" smtClean="0"/>
          </a:p>
          <a:p>
            <a:r>
              <a:rPr lang="en-US" dirty="0" smtClean="0"/>
              <a:t>       can be computed by:</a:t>
            </a:r>
          </a:p>
          <a:p>
            <a:pPr lvl="1"/>
            <a:r>
              <a:rPr lang="en-US" dirty="0" smtClean="0"/>
              <a:t>Implementing       directly</a:t>
            </a:r>
          </a:p>
          <a:p>
            <a:pPr lvl="1"/>
            <a:r>
              <a:rPr lang="en-US" dirty="0" smtClean="0"/>
              <a:t>Reformulating       into </a:t>
            </a:r>
            <a:r>
              <a:rPr lang="en-US" dirty="0"/>
              <a:t>convolution to leverage </a:t>
            </a:r>
            <a:r>
              <a:rPr lang="en-US" dirty="0" smtClean="0"/>
              <a:t>GPU 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29" y="3390900"/>
            <a:ext cx="433371" cy="219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1915700"/>
            <a:ext cx="505600" cy="2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0" y="2933700"/>
            <a:ext cx="505600" cy="2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29" y="3771900"/>
            <a:ext cx="433371" cy="2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3" y="3324179"/>
            <a:ext cx="1207743" cy="5495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7926" y="4041490"/>
            <a:ext cx="6160379" cy="636919"/>
          </a:xfrm>
          <a:custGeom>
            <a:avLst/>
            <a:gdLst>
              <a:gd name="connsiteX0" fmla="*/ 0 w 11816178"/>
              <a:gd name="connsiteY0" fmla="*/ 7798 h 1321043"/>
              <a:gd name="connsiteX1" fmla="*/ 745724 w 11816178"/>
              <a:gd name="connsiteY1" fmla="*/ 176474 h 1321043"/>
              <a:gd name="connsiteX2" fmla="*/ 2308194 w 11816178"/>
              <a:gd name="connsiteY2" fmla="*/ 1197406 h 1321043"/>
              <a:gd name="connsiteX3" fmla="*/ 3950563 w 11816178"/>
              <a:gd name="connsiteY3" fmla="*/ 1312815 h 1321043"/>
              <a:gd name="connsiteX4" fmla="*/ 5415378 w 11816178"/>
              <a:gd name="connsiteY4" fmla="*/ 1295060 h 1321043"/>
              <a:gd name="connsiteX5" fmla="*/ 6178858 w 11816178"/>
              <a:gd name="connsiteY5" fmla="*/ 1161895 h 1321043"/>
              <a:gd name="connsiteX6" fmla="*/ 8433786 w 11816178"/>
              <a:gd name="connsiteY6" fmla="*/ 1241794 h 1321043"/>
              <a:gd name="connsiteX7" fmla="*/ 9561250 w 11816178"/>
              <a:gd name="connsiteY7" fmla="*/ 1002097 h 1321043"/>
              <a:gd name="connsiteX8" fmla="*/ 11008310 w 11816178"/>
              <a:gd name="connsiteY8" fmla="*/ 629235 h 1321043"/>
              <a:gd name="connsiteX9" fmla="*/ 11816178 w 11816178"/>
              <a:gd name="connsiteY9" fmla="*/ 629235 h 1321043"/>
              <a:gd name="connsiteX0" fmla="*/ 0 w 11070454"/>
              <a:gd name="connsiteY0" fmla="*/ 0 h 1144569"/>
              <a:gd name="connsiteX1" fmla="*/ 1562470 w 11070454"/>
              <a:gd name="connsiteY1" fmla="*/ 1020932 h 1144569"/>
              <a:gd name="connsiteX2" fmla="*/ 3204839 w 11070454"/>
              <a:gd name="connsiteY2" fmla="*/ 1136341 h 1144569"/>
              <a:gd name="connsiteX3" fmla="*/ 4669654 w 11070454"/>
              <a:gd name="connsiteY3" fmla="*/ 1118586 h 1144569"/>
              <a:gd name="connsiteX4" fmla="*/ 5433134 w 11070454"/>
              <a:gd name="connsiteY4" fmla="*/ 985421 h 1144569"/>
              <a:gd name="connsiteX5" fmla="*/ 7688062 w 11070454"/>
              <a:gd name="connsiteY5" fmla="*/ 1065320 h 1144569"/>
              <a:gd name="connsiteX6" fmla="*/ 8815526 w 11070454"/>
              <a:gd name="connsiteY6" fmla="*/ 825623 h 1144569"/>
              <a:gd name="connsiteX7" fmla="*/ 10262586 w 11070454"/>
              <a:gd name="connsiteY7" fmla="*/ 452761 h 1144569"/>
              <a:gd name="connsiteX8" fmla="*/ 11070454 w 11070454"/>
              <a:gd name="connsiteY8" fmla="*/ 452761 h 11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0454" h="1144569">
                <a:moveTo>
                  <a:pt x="0" y="0"/>
                </a:moveTo>
                <a:cubicBezTo>
                  <a:pt x="384699" y="198268"/>
                  <a:pt x="1028330" y="831542"/>
                  <a:pt x="1562470" y="1020932"/>
                </a:cubicBezTo>
                <a:cubicBezTo>
                  <a:pt x="2096610" y="1210322"/>
                  <a:pt x="2686975" y="1120065"/>
                  <a:pt x="3204839" y="1136341"/>
                </a:cubicBezTo>
                <a:cubicBezTo>
                  <a:pt x="3722703" y="1152617"/>
                  <a:pt x="4298272" y="1143739"/>
                  <a:pt x="4669654" y="1118586"/>
                </a:cubicBezTo>
                <a:cubicBezTo>
                  <a:pt x="5041036" y="1093433"/>
                  <a:pt x="4930066" y="994299"/>
                  <a:pt x="5433134" y="985421"/>
                </a:cubicBezTo>
                <a:cubicBezTo>
                  <a:pt x="5936202" y="976543"/>
                  <a:pt x="7124330" y="1091953"/>
                  <a:pt x="7688062" y="1065320"/>
                </a:cubicBezTo>
                <a:cubicBezTo>
                  <a:pt x="8251794" y="1038687"/>
                  <a:pt x="8386439" y="927716"/>
                  <a:pt x="8815526" y="825623"/>
                </a:cubicBezTo>
                <a:cubicBezTo>
                  <a:pt x="9244613" y="723530"/>
                  <a:pt x="9886765" y="514905"/>
                  <a:pt x="10262586" y="452761"/>
                </a:cubicBezTo>
                <a:cubicBezTo>
                  <a:pt x="10638407" y="390617"/>
                  <a:pt x="10854430" y="421689"/>
                  <a:pt x="11070454" y="45276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72607" y="3637850"/>
            <a:ext cx="4277355" cy="129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72607" y="3637850"/>
            <a:ext cx="1690770" cy="939276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63377" y="3774721"/>
            <a:ext cx="2586585" cy="806435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/>
        </p:blipFill>
        <p:spPr>
          <a:xfrm>
            <a:off x="5849960" y="3535092"/>
            <a:ext cx="505518" cy="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CMA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33" y="3166094"/>
            <a:ext cx="7502934" cy="16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33" y="1982953"/>
            <a:ext cx="8578134" cy="558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24" y="2826721"/>
            <a:ext cx="1372952" cy="25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90" y="3362985"/>
            <a:ext cx="4071619" cy="399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24" y="4047058"/>
            <a:ext cx="3260952" cy="1679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34" y="6011130"/>
            <a:ext cx="5486933" cy="4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3058400"/>
            <a:ext cx="1066057" cy="2944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3058400"/>
            <a:ext cx="129828" cy="2084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2" y="6068300"/>
            <a:ext cx="519314" cy="2523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4" y="6068300"/>
            <a:ext cx="303543" cy="2523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058400"/>
            <a:ext cx="166400" cy="137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2408753"/>
            <a:ext cx="2446020" cy="60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96203" y="1943100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96002" y="3014315"/>
            <a:ext cx="3057523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38475" y="3014315"/>
            <a:ext cx="305752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6" y="2030831"/>
            <a:ext cx="532114" cy="3017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flipH="1">
            <a:off x="3649979" y="3913739"/>
            <a:ext cx="2446019" cy="603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096203" y="3446382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38475" y="4517597"/>
            <a:ext cx="305752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96000" y="4517597"/>
            <a:ext cx="30575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89" y="3508635"/>
            <a:ext cx="539429" cy="30171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096203" y="4949665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38475" y="6020879"/>
            <a:ext cx="3057524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95999" y="6020879"/>
            <a:ext cx="3057526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>
            <a:off x="3649979" y="5417022"/>
            <a:ext cx="2446019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649978" y="5492183"/>
            <a:ext cx="2140268" cy="52869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flipH="1">
            <a:off x="6096000" y="5417022"/>
            <a:ext cx="2446020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flipH="1">
            <a:off x="6707504" y="5569698"/>
            <a:ext cx="1834512" cy="45118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2" y="5037383"/>
            <a:ext cx="559543" cy="3017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4582400"/>
            <a:ext cx="1289143" cy="29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4582400"/>
            <a:ext cx="129828" cy="208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4582400"/>
            <a:ext cx="166400" cy="1371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6068300"/>
            <a:ext cx="1066057" cy="294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6068300"/>
            <a:ext cx="1289143" cy="294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6068300"/>
            <a:ext cx="129828" cy="2084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6068300"/>
            <a:ext cx="166400" cy="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3058400"/>
            <a:ext cx="1066057" cy="2944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3058400"/>
            <a:ext cx="129828" cy="2084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2" y="6068300"/>
            <a:ext cx="519314" cy="2523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4" y="6068300"/>
            <a:ext cx="303543" cy="2523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058400"/>
            <a:ext cx="166400" cy="137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2408753"/>
            <a:ext cx="2446020" cy="60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96203" y="1943100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96002" y="3014315"/>
            <a:ext cx="3057523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38475" y="3014315"/>
            <a:ext cx="305752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6" y="2030831"/>
            <a:ext cx="532114" cy="3017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flipH="1">
            <a:off x="3649979" y="3913739"/>
            <a:ext cx="2446019" cy="603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096203" y="3446382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38475" y="4517597"/>
            <a:ext cx="305752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96000" y="4517597"/>
            <a:ext cx="30575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89" y="3508635"/>
            <a:ext cx="539429" cy="30171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096203" y="4949665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38475" y="6020879"/>
            <a:ext cx="3057524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95999" y="6020879"/>
            <a:ext cx="3057526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>
            <a:off x="3649979" y="5417022"/>
            <a:ext cx="2446019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649978" y="5492183"/>
            <a:ext cx="2140268" cy="52869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flipH="1">
            <a:off x="6096000" y="5417022"/>
            <a:ext cx="2446020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flipH="1">
            <a:off x="6707504" y="5569698"/>
            <a:ext cx="1834512" cy="45118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2" y="5037383"/>
            <a:ext cx="559543" cy="3017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4582400"/>
            <a:ext cx="1289143" cy="29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4582400"/>
            <a:ext cx="129828" cy="208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4582400"/>
            <a:ext cx="166400" cy="1371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6068300"/>
            <a:ext cx="1066057" cy="294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6068300"/>
            <a:ext cx="1289143" cy="294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6068300"/>
            <a:ext cx="129828" cy="2084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6068300"/>
            <a:ext cx="166400" cy="1371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62" y="4089953"/>
            <a:ext cx="1372952" cy="25142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2" y="5373293"/>
            <a:ext cx="3076572" cy="76647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85809"/>
            <a:ext cx="4158476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CMA Using </a:t>
            </a:r>
            <a:br>
              <a:rPr lang="en-US" dirty="0" smtClean="0"/>
            </a:br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26" y="2828676"/>
            <a:ext cx="103619" cy="17523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560878" y="2035191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3736" y="2033236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3259" y="259954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876555" y="2322652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0" idx="3"/>
          </p:cNvCxnSpPr>
          <p:nvPr/>
        </p:nvCxnSpPr>
        <p:spPr>
          <a:xfrm flipV="1">
            <a:off x="1875388" y="2886196"/>
            <a:ext cx="684566" cy="1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897688" y="2605713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59" y="2148662"/>
            <a:ext cx="588191" cy="34285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70059" y="3848100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Conjugate Time Reversal</a:t>
            </a:r>
          </a:p>
        </p:txBody>
      </p:sp>
      <p:pic>
        <p:nvPicPr>
          <p:cNvPr id="42" name="Picture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35" y="2423185"/>
            <a:ext cx="109714" cy="1127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19" y="4476743"/>
            <a:ext cx="121905" cy="1660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583983" y="2035191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17" y="3211221"/>
            <a:ext cx="361143" cy="18285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385544" y="293619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85067" y="3500738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725250" y="3508668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1" idx="3"/>
          </p:cNvCxnSpPr>
          <p:nvPr/>
        </p:nvCxnSpPr>
        <p:spPr>
          <a:xfrm flipV="1">
            <a:off x="5713059" y="3821426"/>
            <a:ext cx="655703" cy="5981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4" idx="3"/>
            <a:endCxn id="47" idx="1"/>
          </p:cNvCxnSpPr>
          <p:nvPr/>
        </p:nvCxnSpPr>
        <p:spPr>
          <a:xfrm>
            <a:off x="5726983" y="2606691"/>
            <a:ext cx="658561" cy="6175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409573" y="2937809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Steepest Descent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546818" y="3509309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409573" y="2935586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409573" y="3500133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/>
          <p:nvPr/>
        </p:nvCxnSpPr>
        <p:spPr>
          <a:xfrm flipV="1">
            <a:off x="7725250" y="3918523"/>
            <a:ext cx="684323" cy="4483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36" y="4283785"/>
            <a:ext cx="138667" cy="16609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385446" y="2931287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14" y="3328703"/>
            <a:ext cx="603427" cy="34285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299316" y="259954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Elbow Connector 60"/>
          <p:cNvCxnSpPr>
            <a:stCxn id="60" idx="3"/>
            <a:endCxn id="41" idx="1"/>
          </p:cNvCxnSpPr>
          <p:nvPr/>
        </p:nvCxnSpPr>
        <p:spPr>
          <a:xfrm>
            <a:off x="1875388" y="2887577"/>
            <a:ext cx="2694671" cy="1532023"/>
          </a:xfrm>
          <a:prstGeom prst="bentConnector3">
            <a:avLst>
              <a:gd name="adj1" fmla="val 121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58" y="2351136"/>
            <a:ext cx="96000" cy="181333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289820" y="5334000"/>
            <a:ext cx="3612360" cy="1144955"/>
            <a:chOff x="4054129" y="5683134"/>
            <a:chExt cx="3612360" cy="1144955"/>
          </a:xfrm>
        </p:grpSpPr>
        <p:grpSp>
          <p:nvGrpSpPr>
            <p:cNvPr id="64" name="Group 63"/>
            <p:cNvGrpSpPr/>
            <p:nvPr/>
          </p:nvGrpSpPr>
          <p:grpSpPr>
            <a:xfrm>
              <a:off x="4054129" y="5683134"/>
              <a:ext cx="3612360" cy="1144955"/>
              <a:chOff x="4545635" y="4874845"/>
              <a:chExt cx="3612360" cy="1144955"/>
            </a:xfrm>
          </p:grpSpPr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896" y="5368842"/>
                <a:ext cx="198095" cy="173714"/>
              </a:xfrm>
              <a:prstGeom prst="rect">
                <a:avLst/>
              </a:prstGeom>
            </p:spPr>
          </p:pic>
          <p:sp>
            <p:nvSpPr>
              <p:cNvPr id="67" name="Rectangle 66"/>
              <p:cNvSpPr/>
              <p:nvPr/>
            </p:nvSpPr>
            <p:spPr>
              <a:xfrm>
                <a:off x="5898195" y="4876800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901053" y="4874845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900576" y="5439392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Straight Arrow Connector 69"/>
              <p:cNvCxnSpPr/>
              <p:nvPr/>
            </p:nvCxnSpPr>
            <p:spPr>
              <a:xfrm>
                <a:off x="5213872" y="516426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5213872" y="5730384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212395" y="544952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35005" y="5447322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4757" y="5365798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5635" y="4991141"/>
                <a:ext cx="603427" cy="342859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437" y="6448098"/>
              <a:ext cx="103619" cy="17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48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04800" y="1882966"/>
            <a:ext cx="11696700" cy="4064632"/>
            <a:chOff x="304800" y="1882966"/>
            <a:chExt cx="11696700" cy="4064632"/>
          </a:xfrm>
        </p:grpSpPr>
        <p:grpSp>
          <p:nvGrpSpPr>
            <p:cNvPr id="26" name="Group 25"/>
            <p:cNvGrpSpPr/>
            <p:nvPr/>
          </p:nvGrpSpPr>
          <p:grpSpPr>
            <a:xfrm>
              <a:off x="908535" y="1882966"/>
              <a:ext cx="10785761" cy="859737"/>
              <a:chOff x="908535" y="1882966"/>
              <a:chExt cx="10785761" cy="859737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700" y="1882966"/>
                <a:ext cx="5017596" cy="85973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35" y="1927766"/>
                <a:ext cx="4424531" cy="770137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22133" y="3082113"/>
              <a:ext cx="10854032" cy="859733"/>
              <a:chOff x="822133" y="3082113"/>
              <a:chExt cx="10854032" cy="859733"/>
            </a:xfrm>
          </p:grpSpPr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831" y="3082113"/>
                <a:ext cx="4981334" cy="85973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33" y="3126913"/>
                <a:ext cx="4597334" cy="770133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04800" y="4281256"/>
              <a:ext cx="11696700" cy="859733"/>
              <a:chOff x="304800" y="4281256"/>
              <a:chExt cx="11696700" cy="859733"/>
            </a:xfrm>
          </p:grpSpPr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496" y="4281256"/>
                <a:ext cx="5632004" cy="85973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4326056"/>
                <a:ext cx="5632000" cy="770133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800" y="5480398"/>
              <a:ext cx="5766400" cy="4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1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80" y="3455008"/>
            <a:ext cx="6223239" cy="10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FDE1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84595" y="2515394"/>
            <a:ext cx="7134619" cy="2971800"/>
            <a:chOff x="2784595" y="2515394"/>
            <a:chExt cx="7134619" cy="2971800"/>
          </a:xfrm>
        </p:grpSpPr>
        <p:grpSp>
          <p:nvGrpSpPr>
            <p:cNvPr id="27" name="Group 26"/>
            <p:cNvGrpSpPr/>
            <p:nvPr/>
          </p:nvGrpSpPr>
          <p:grpSpPr>
            <a:xfrm>
              <a:off x="2863137" y="2515394"/>
              <a:ext cx="7056077" cy="2971800"/>
              <a:chOff x="2388133" y="1600200"/>
              <a:chExt cx="7056077" cy="2971800"/>
            </a:xfrm>
          </p:grpSpPr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7181" y="3912881"/>
                <a:ext cx="103619" cy="175238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3352800" y="1600200"/>
                <a:ext cx="1143000" cy="2971800"/>
                <a:chOff x="1524000" y="4343400"/>
                <a:chExt cx="1143000" cy="29718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1524000" y="43434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524000" y="61722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0" name="Picture 2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6733" y="2050557"/>
                <a:ext cx="146285" cy="242286"/>
              </a:xfrm>
              <a:prstGeom prst="rect">
                <a:avLst/>
              </a:prstGeom>
            </p:spPr>
          </p:pic>
          <p:cxnSp>
            <p:nvCxnSpPr>
              <p:cNvPr id="31" name="Straight Arrow Connector 30"/>
              <p:cNvCxnSpPr/>
              <p:nvPr/>
            </p:nvCxnSpPr>
            <p:spPr>
              <a:xfrm>
                <a:off x="2667000" y="21717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667000" y="4000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54" idx="3"/>
              </p:cNvCxnSpPr>
              <p:nvPr/>
            </p:nvCxnSpPr>
            <p:spPr>
              <a:xfrm>
                <a:off x="4495800" y="2171700"/>
                <a:ext cx="685747" cy="48166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55" idx="3"/>
              </p:cNvCxnSpPr>
              <p:nvPr/>
            </p:nvCxnSpPr>
            <p:spPr>
              <a:xfrm flipV="1">
                <a:off x="4495800" y="3521721"/>
                <a:ext cx="685747" cy="47877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2661711" y="3300676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661764" y="2866428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73914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705600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8534400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5181600" y="2516335"/>
                <a:ext cx="1524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Point-to-point</a:t>
                </a: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Multiplication &amp; Division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181600" y="2512866"/>
                <a:ext cx="576072" cy="568898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181600" y="3085233"/>
                <a:ext cx="576072" cy="57063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81547" y="2513009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1600" y="2800346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181600" y="3087683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181600" y="3375021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0972" y="3006016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133" y="2778732"/>
                <a:ext cx="198095" cy="173714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595" y="4076700"/>
              <a:ext cx="274284" cy="27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0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FDE2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85" y="4828075"/>
            <a:ext cx="103619" cy="17523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827804" y="25153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27804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37" y="2965751"/>
            <a:ext cx="146285" cy="24228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3142004" y="30868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42004" y="49156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4" idx="3"/>
          </p:cNvCxnSpPr>
          <p:nvPr/>
        </p:nvCxnSpPr>
        <p:spPr>
          <a:xfrm>
            <a:off x="4970804" y="3086894"/>
            <a:ext cx="685747" cy="48166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5" idx="3"/>
          </p:cNvCxnSpPr>
          <p:nvPr/>
        </p:nvCxnSpPr>
        <p:spPr>
          <a:xfrm flipV="1">
            <a:off x="4970804" y="4436915"/>
            <a:ext cx="685747" cy="4787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136715" y="4215870"/>
            <a:ext cx="2519836" cy="1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36768" y="3781622"/>
            <a:ext cx="2519836" cy="1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608604" y="4002734"/>
            <a:ext cx="3048000" cy="15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866404" y="34297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180604" y="4001294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009404" y="4001294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56604" y="3431529"/>
            <a:ext cx="1524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&amp; Division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56604" y="3428060"/>
            <a:ext cx="576072" cy="56889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56604" y="4000427"/>
            <a:ext cx="576072" cy="5706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56551" y="3428203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56604" y="3715540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56604" y="4002877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6604" y="4290215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76" y="3921210"/>
            <a:ext cx="143238" cy="1630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37" y="3693926"/>
            <a:ext cx="198095" cy="17371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28" y="3924300"/>
            <a:ext cx="195048" cy="1737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95" y="4076700"/>
            <a:ext cx="274284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Pipelineing</a:t>
            </a:r>
            <a:r>
              <a:rPr lang="en-US" dirty="0" smtClean="0"/>
              <a:t> CPU and GPUs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29921" y="2248694"/>
            <a:ext cx="11362079" cy="3505200"/>
            <a:chOff x="153175" y="762000"/>
            <a:chExt cx="14020025" cy="4325176"/>
          </a:xfrm>
        </p:grpSpPr>
        <p:sp>
          <p:nvSpPr>
            <p:cNvPr id="44" name="Rectangle 43"/>
            <p:cNvSpPr/>
            <p:nvPr/>
          </p:nvSpPr>
          <p:spPr>
            <a:xfrm>
              <a:off x="153175" y="3197514"/>
              <a:ext cx="8249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GPU2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6091" y="1594968"/>
              <a:ext cx="8190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GPU0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3175" y="2385852"/>
              <a:ext cx="8249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GPU1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810" y="4009175"/>
              <a:ext cx="695650" cy="37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CPU</a:t>
              </a:r>
              <a:endPara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69634" y="762000"/>
              <a:ext cx="13203566" cy="4325176"/>
              <a:chOff x="969634" y="762000"/>
              <a:chExt cx="13203566" cy="432517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1987060" y="4563956"/>
                <a:ext cx="10823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</a:p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Synchronize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12524236" y="762000"/>
                <a:ext cx="3999" cy="38019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2613425" y="3085424"/>
                <a:ext cx="172654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562294" y="3073167"/>
                <a:ext cx="1828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Resampling</a:t>
                </a:r>
                <a:endPara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Polyphase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899339" y="3085424"/>
                <a:ext cx="76782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FDE2 Filter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667159" y="3085424"/>
                <a:ext cx="95237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sz="140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179149" y="3085424"/>
                <a:ext cx="76782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FDE1Filter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946969" y="3085424"/>
                <a:ext cx="95237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sz="140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535358" y="3085424"/>
                <a:ext cx="1643791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GPU1 to GPU2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669078" y="1472828"/>
                <a:ext cx="9144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612457" y="1472828"/>
                <a:ext cx="1060868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Preamble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928184" y="1472828"/>
                <a:ext cx="172654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MMSE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750335" y="1472828"/>
                <a:ext cx="9144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843094" y="1472828"/>
                <a:ext cx="9144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654724" y="1472828"/>
                <a:ext cx="4928165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584815" y="1472828"/>
                <a:ext cx="76782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CMAFilter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1352635" y="1472828"/>
                <a:ext cx="95237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sz="140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eft Brace 65"/>
              <p:cNvSpPr/>
              <p:nvPr/>
            </p:nvSpPr>
            <p:spPr>
              <a:xfrm rot="5400000">
                <a:off x="3752618" y="1242868"/>
                <a:ext cx="98375" cy="265456"/>
              </a:xfrm>
              <a:prstGeom prst="leftBrace">
                <a:avLst>
                  <a:gd name="adj1" fmla="val 39849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 sz="1400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209997" y="927635"/>
                <a:ext cx="952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Estimators</a:t>
                </a:r>
                <a:endParaRPr lang="en-US" sz="14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8966424" y="2273762"/>
                <a:ext cx="76782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9734244" y="2273762"/>
                <a:ext cx="95237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sz="140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246234" y="2273762"/>
                <a:ext cx="76782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ZF Filter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014054" y="2273762"/>
                <a:ext cx="95237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OQPSK</a:t>
                </a:r>
              </a:p>
              <a:p>
                <a:pPr algn="ctr"/>
                <a:r>
                  <a:rPr lang="en-US" sz="140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Demod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891567" y="2273762"/>
                <a:ext cx="1643791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GPU0 to GPU1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535358" y="2273762"/>
                <a:ext cx="172654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ZF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8995427" y="2247352"/>
                <a:ext cx="7136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MMSE</a:t>
                </a:r>
              </a:p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992091" y="3898983"/>
                <a:ext cx="5697030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 </a:t>
                </a:r>
              </a:p>
              <a:p>
                <a:pPr algn="ctr"/>
                <a:r>
                  <a:rPr lang="en-US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Acquire </a:t>
                </a:r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 Data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392639" y="3898983"/>
                <a:ext cx="1599452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 to FPGA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69634" y="3900509"/>
                <a:ext cx="1643791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 to GPU0</a:t>
                </a:r>
              </a:p>
              <a:p>
                <a:pPr algn="ctr"/>
                <a:r>
                  <a:rPr lang="en-US" sz="14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309188" y="3898983"/>
                <a:ext cx="130053" cy="5935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2638536" y="3414333"/>
                <a:ext cx="15346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GPU0 to Host</a:t>
                </a:r>
                <a:endPara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Connector 79"/>
              <p:cNvCxnSpPr>
                <a:endCxn id="78" idx="3"/>
              </p:cNvCxnSpPr>
              <p:nvPr/>
            </p:nvCxnSpPr>
            <p:spPr>
              <a:xfrm flipH="1">
                <a:off x="12439241" y="3898983"/>
                <a:ext cx="413112" cy="2967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153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Multipath Test Setup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45433" y="597718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45433" y="3944772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85067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endCxn id="15" idx="1"/>
          </p:cNvCxnSpPr>
          <p:nvPr/>
        </p:nvCxnSpPr>
        <p:spPr>
          <a:xfrm>
            <a:off x="4378569" y="4550980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78569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0754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32773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stCxn id="13" idx="0"/>
          </p:cNvCxnSpPr>
          <p:nvPr/>
        </p:nvCxnSpPr>
        <p:spPr>
          <a:xfrm flipH="1" flipV="1">
            <a:off x="6019110" y="4600912"/>
            <a:ext cx="97792" cy="35948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92778" y="4960396"/>
            <a:ext cx="64824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6727" y="6502123"/>
            <a:ext cx="1438923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18203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9481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6936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7255700" y="4550980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55700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56808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94791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8203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Elbow Connector 23"/>
          <p:cNvCxnSpPr>
            <a:stCxn id="23" idx="0"/>
            <a:endCxn id="17" idx="2"/>
          </p:cNvCxnSpPr>
          <p:nvPr/>
        </p:nvCxnSpPr>
        <p:spPr>
          <a:xfrm rot="5400000" flipH="1" flipV="1">
            <a:off x="5823231" y="4544716"/>
            <a:ext cx="527441" cy="14387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2" idx="0"/>
            <a:endCxn id="17" idx="2"/>
          </p:cNvCxnSpPr>
          <p:nvPr/>
        </p:nvCxnSpPr>
        <p:spPr>
          <a:xfrm rot="16200000" flipV="1">
            <a:off x="7261525" y="4545155"/>
            <a:ext cx="527441" cy="14378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1" idx="0"/>
            <a:endCxn id="17" idx="2"/>
          </p:cNvCxnSpPr>
          <p:nvPr/>
        </p:nvCxnSpPr>
        <p:spPr>
          <a:xfrm rot="5400000" flipH="1" flipV="1">
            <a:off x="6542533" y="5264019"/>
            <a:ext cx="527441" cy="12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8" idx="1"/>
          </p:cNvCxnSpPr>
          <p:nvPr/>
        </p:nvCxnSpPr>
        <p:spPr>
          <a:xfrm>
            <a:off x="5816967" y="4550980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56808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1473" y="4035771"/>
            <a:ext cx="3948397" cy="245662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92788" y="4357442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92788" y="4614609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92788" y="4228858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692788" y="4486025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692788" y="4743193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92788" y="4871777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60463" y="2889183"/>
            <a:ext cx="898764" cy="3537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Splitter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87837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18203" y="288918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Preamble Scrubber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5816967" y="3338565"/>
            <a:ext cx="34158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78569" y="333856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40945" y="2491159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789" y="3654333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8776294" y="3905674"/>
            <a:ext cx="221678" cy="2573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7828" y="5118875"/>
            <a:ext cx="802718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15075" y="3032857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Elbow Connector 46"/>
          <p:cNvCxnSpPr>
            <a:stCxn id="45" idx="3"/>
          </p:cNvCxnSpPr>
          <p:nvPr/>
        </p:nvCxnSpPr>
        <p:spPr>
          <a:xfrm flipV="1">
            <a:off x="4330546" y="4614610"/>
            <a:ext cx="228087" cy="629936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42" idx="3"/>
          </p:cNvCxnSpPr>
          <p:nvPr/>
        </p:nvCxnSpPr>
        <p:spPr>
          <a:xfrm rot="16200000" flipV="1">
            <a:off x="4131136" y="2813648"/>
            <a:ext cx="628826" cy="235190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00321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 TX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39054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/>
          <p:cNvCxnSpPr>
            <a:stCxn id="50" idx="3"/>
            <a:endCxn id="51" idx="1"/>
          </p:cNvCxnSpPr>
          <p:nvPr/>
        </p:nvCxnSpPr>
        <p:spPr>
          <a:xfrm>
            <a:off x="6737818" y="1935282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3"/>
            <a:endCxn id="54" idx="1"/>
          </p:cNvCxnSpPr>
          <p:nvPr/>
        </p:nvCxnSpPr>
        <p:spPr>
          <a:xfrm>
            <a:off x="5299085" y="1935282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838926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Multipath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>
            <a:stCxn id="55" idx="3"/>
            <a:endCxn id="37" idx="1"/>
          </p:cNvCxnSpPr>
          <p:nvPr/>
        </p:nvCxnSpPr>
        <p:spPr>
          <a:xfrm flipH="1">
            <a:off x="2060463" y="1935282"/>
            <a:ext cx="6115209" cy="2722594"/>
          </a:xfrm>
          <a:prstGeom prst="bentConnector5">
            <a:avLst>
              <a:gd name="adj1" fmla="val -3738"/>
              <a:gd name="adj2" fmla="val 20173"/>
              <a:gd name="adj3" fmla="val 103738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2"/>
          </p:cNvCxnSpPr>
          <p:nvPr/>
        </p:nvCxnSpPr>
        <p:spPr>
          <a:xfrm>
            <a:off x="2667350" y="1797805"/>
            <a:ext cx="228250" cy="56651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502277" y="1546464"/>
            <a:ext cx="330146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92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1" y="1524000"/>
            <a:ext cx="5183999" cy="1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7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743200"/>
            <a:ext cx="4874401" cy="3895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0" y="1524000"/>
            <a:ext cx="5183999" cy="1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199"/>
            <a:ext cx="4874401" cy="3895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1" y="1524000"/>
            <a:ext cx="5183999" cy="1397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060435"/>
            <a:ext cx="4346448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99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99" y="2393690"/>
            <a:ext cx="4874401" cy="3895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99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99" y="2393690"/>
            <a:ext cx="4874401" cy="3895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99" y="2393690"/>
            <a:ext cx="4874401" cy="3895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99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8.23772"/>
  <p:tag name="ORIGINALWIDTH" val="812.8984"/>
  <p:tag name="OUTPUTDPI" val="1200"/>
  <p:tag name="LATEXADDIN" val="\documentclass{article}&#10;\usepackage{amsmath}&#10;\pagestyle{empty}&#10;\begin{document}&#10;&#10;$C=N+L-1$&#10;&#10;&#10;\end{document}"/>
  <p:tag name="IGUANATEXSIZE" val="28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1583.052"/>
  <p:tag name="OUTPUTDPI" val="1200"/>
  <p:tag name="LATEXADDIN" val="\documentclass{article}&#10;\usepackage{amsmath}&#10;\pagestyle{empty}&#10;\begin{document}&#10;&#10;$M = 2^u$ where $u = {\left\lceil \log_2{\left(C\right)}  \right\rceil}$&#10;&#10;\end{document}"/>
  <p:tag name="IGUANATEXSIZE" val="28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971.8785"/>
  <p:tag name="OUTPUTDPI" val="1200"/>
  <p:tag name="LATEXADDIN" val="\documentclass{article}&#10;\usepackage{amsmath}&#10;\pagestyle{empty}&#10;\begin{document}&#10;&#10;$N = $ signal length&#10;&#10;&#10;\end{document}"/>
  <p:tag name="IGUANATEXSIZE" val="28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887.889"/>
  <p:tag name="OUTPUTDPI" val="1200"/>
  <p:tag name="LATEXADDIN" val="\documentclass{article}&#10;\usepackage{amsmath}&#10;\pagestyle{empty}&#10;\begin{document}&#10;&#10;$L = $ filter length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527.1841"/>
  <p:tag name="OUTPUTDPI" val="1200"/>
  <p:tag name="LATEXADDIN" val="\documentclass{article}&#10;\usepackage{amsmath}&#10;\pagestyle{empty}&#10;\begin{document}&#10;&#10;&#10;$8LC \text{ flops}$&#10;&#10;\end{document}"/>
  <p:tag name="IGUANATEXSIZE" val="28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10.311"/>
  <p:tag name="OUTPUTDPI" val="1200"/>
  <p:tag name="LATEXADDIN" val="\documentclass{article}&#10;\usepackage{amsmath}&#10;\pagestyle{empty}&#10;\begin{document}&#10;&#10;&#10;$3\times5M\log_2(M)+6M \text{ flops}$&#10;&#10;\end{document}"/>
  <p:tag name="IGUANATEXSIZE" val="28"/>
  <p:tag name="IGUANATEXCURSOR" val="11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798"/>
  <p:tag name="ORIGINALWIDTH" val="1513.311"/>
  <p:tag name="OUTPUTDPI" val="1200"/>
  <p:tag name="LATEXADDIN" val="\documentclass{article}&#10;\usepackage{amsmath}&#10;\pagestyle{empty}&#10;\begin{document}&#10;&#10;&#10;$y(n) = \sum^{L-1}_{m=0} \tilde{r}(m) c(n-m)$&#10;&#10;\end{document}"/>
  <p:tag name="IGUANATEXSIZE" val="28"/>
  <p:tag name="IGUANATEXCURSOR" val="12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313.836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amsmath}&#10;\pagestyle{empty}&#10;\begin{document}&#10;&#10;$\mathbf{y} = \mathscr{F}^{-1}(\mathscr{F}(\tilde{\mathbf{r}})\times\mathscr{F}(\mathbf{c}))$&#10;&#10;&#10;\end{document}"/>
  <p:tag name="IGUANATEXSIZE" val="28"/>
  <p:tag name="IGUANATEXCURSOR" val="3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1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365.2043"/>
  <p:tag name="OUTPUTDPI" val="1200"/>
  <p:tag name="LATEXADDIN" val="\documentclass{article}&#10;\usepackage{amsmath}&#10;\pagestyle{empty}&#10;\begin{document}&#10;&#10;$L = 23$ &#10;&#10;&#10;\end{document}"/>
  <p:tag name="IGUANATEXSIZE" val="28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27.4465"/>
  <p:tag name="OUTPUTDPI" val="1200"/>
  <p:tag name="LATEXADDIN" val="\documentclass{article}&#10;\usepackage{amsmath}&#10;\pagestyle{empty}&#10;\begin{document}&#10;&#10;$L = 186$ &#10;&#10;&#10;\end{document}"/>
  <p:tag name="IGUANATEXSIZE" val="28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4799"/>
  <p:tag name="ORIGINALWIDTH" val="1775.778"/>
  <p:tag name="OUTPUTDPI" val="1200"/>
  <p:tag name="LATEXADDIN" val="\documentclass{article}&#10;\usepackage{amsmath}&#10;\pagestyle{empty}&#10;\begin{document}&#10;&#10;&#10;$cd(n) = \sum^{23-1}_{m=0} \quad \; \; c(m) d(n-m)$&#10;&#10;&#10;&#10;&#10;\end{document}"/>
  <p:tag name="IGUANATEXSIZE" val="28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4799"/>
  <p:tag name="ORIGINALWIDTH" val="1815.523"/>
  <p:tag name="OUTPUTDPI" val="1200"/>
  <p:tag name="LATEXADDIN" val="\documentclass{article}&#10;\usepackage{amsmath}&#10;\pagestyle{empty}&#10;\begin{document}&#10;&#10;$y(n) = \sum^{186+23-2}_{m=0} \tilde{r}(m) cd(n-m)$&#10;&#10;&#10;\end{document}"/>
  <p:tag name="IGUANATEXSIZE" val="28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770.529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amsmath}&#10;\pagestyle{empty}&#10;\begin{document}&#10;&#10;$\mathbf{y} = \mathscr{F}^{-1}(\mathscr{F}(\tilde{\mathbf{r}})\times\mathscr{F}(\mathbf{c})\times\mathscr{F}(\mathbf{d}))$&#10;&#10;&#10;\end{document}"/>
  <p:tag name="IGUANATEXSIZE" val="28"/>
  <p:tag name="IGUANATEXCURSOR" val="36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9666"/>
  <p:tag name="ORIGINALWIDTH" val="1799.025"/>
  <p:tag name="OUTPUTDPI" val="1200"/>
  <p:tag name="LATEXADDIN" val="\documentclass{article}&#10;\usepackage{amsmath}&#10;\pagestyle{empty}&#10;\begin{document}&#10;&#10;$M = 2^u$ where &#10;&#10;$u = {\left\lceil \log_2{\left(12672+186+23-1\right)}  \right\rceil}$&#10;&#10;\end{document}"/>
  <p:tag name="IGUANATEXSIZE" val="28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1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914.1357"/>
  <p:tag name="OUTPUTDPI" val="1200"/>
  <p:tag name="LATEXADDIN" val="\documentclass{article}&#10;\usepackage{amsmath}&#10;\pagestyle{empty}&#10;\begin{document}&#10;&#10;$L = 186+23-1$ 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597.6753"/>
  <p:tag name="OUTPUTDPI" val="1200"/>
  <p:tag name="LATEXADDIN" val="\documentclass{article}&#10;\usepackage{amsmath}&#10;\pagestyle{empty}&#10;\begin{document}&#10;&#10;&#10;$\mathbf{R}_{\hat{h}} \mathbf{c}_\text{ZF} = \hat{\mathbf{g}}$&#10;&#10;\end{document}"/>
  <p:tag name="IGUANATEXSIZE" val="28"/>
  <p:tag name="IGUANATEXCURSOR" val="1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954.6306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epstopdf}&#10;\usepackage{booktabs}&#10;\usepackage{nicefrac}&#10;\usepackage{mathtools}&#10;\usepackage{listings}&#10;\usepackage{amsmath}&#10;\pagestyle{empty}&#10;\begin{document}&#10;&#10;&#10;$\mathbf{c}_\text{ZF} = &#10;\begin{bmatrix}&#10;c_\text{ZF}(-L_1) \\ \vdots \\ c_\text{ZF}(0) \\ \vdots \\ c_\text{ZF}(L_2)&#10;\end{bmatrix}$&#10;&#10;\end{document}"/>
  <p:tag name="IGUANATEXSIZE" val="20"/>
  <p:tag name="IGUANATEXCURSOR" val="56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2.6321"/>
  <p:tag name="ORIGINALWIDTH" val="824.8969"/>
  <p:tag name="OUTPUTDPI" val="1200"/>
  <p:tag name="LATEXADDIN" val="\documentclass{article}&#10;\usepackage{amsmath}&#10;\pagestyle{empty}&#10;\begin{document}&#10;&#10;$\hat{\mathbf{g}} = &#10;\begin{bmatrix} \hat{h}^\ast(L_1) \\ \vdots \\ \hat{h}^\ast(0) \\ \vdots \\ \hat{h}^\ast(-L_2)  \end{bmatrix}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1703.037"/>
  <p:tag name="OUTPUTDPI" val="1200"/>
  <p:tag name="LATEXADDIN" val="\documentclass{article}&#10;\usepackage{amsmath}&#10;\pagestyle{empty}&#10;\begin{document}&#10;&#10;&#10;$r_{\hat{h}}(k) = \sum_{n=-N_1}^{N_2} \hat{h}(n) \hat{h}^\ast(n-k)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794.9006"/>
  <p:tag name="OUTPUTDPI" val="1200"/>
  <p:tag name="LATEXADDIN" val="\documentclass{article}&#10;\usepackage{amsmath}&#10;\pagestyle{empty}&#10;\begin{document}&#10;&#10;$\mathbf{R} = &#10;\mathbf{R}_{\hat{h}} + \hat{\sigma}^2_w \mathbf{I}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8879"/>
  <p:tag name="ORIGINALWIDTH" val="1353.581"/>
  <p:tag name="OUTPUTDPI" val="1200"/>
  <p:tag name="LATEXADDIN" val="\documentclass{article}&#10;\usepackage{amsmath}&#10;\pagestyle{empty}&#10;\begin{document}&#10;&#10;$\mathbf{c}_\text{MMSE} = &#10;\begin{bmatrix}&#10;c_\text{MMSE}(-L_1) \\ \vdots \\ c_\text{MMSE}(0) \\ \vdots \\ c_\text{MMSE}(L_2)&#10;\end{bmatrix}$&#10;&#10;&#10;\end{document}"/>
  <p:tag name="IGUANATEXSIZE" val="20"/>
  <p:tag name="IGUANATEXCURSOR" val="2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2.6321"/>
  <p:tag name="ORIGINALWIDTH" val="824.8969"/>
  <p:tag name="OUTPUTDPI" val="1200"/>
  <p:tag name="LATEXADDIN" val="\documentclass{article}&#10;\usepackage{amsmath}&#10;\pagestyle{empty}&#10;\begin{document}&#10;&#10;$\hat{\mathbf{g}} = &#10;\begin{bmatrix} \hat{h}^\ast(L_1) \\ \vdots \\ \hat{h}^\ast(0) \\ \vdots \\ \hat{h}^\ast(-L_2)  \end{bmatrix}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1703.037"/>
  <p:tag name="OUTPUTDPI" val="1200"/>
  <p:tag name="LATEXADDIN" val="\documentclass{article}&#10;\usepackage{amsmath}&#10;\pagestyle{empty}&#10;\begin{document}&#10;&#10;&#10;$r_{\hat{h}}(k) = \sum_{n=-N_1}^{N_2} \hat{h}(n) \hat{h}^\ast(n-k)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597.6753"/>
  <p:tag name="OUTPUTDPI" val="1200"/>
  <p:tag name="LATEXADDIN" val="\documentclass{article}&#10;\usepackage{amsmath}&#10;\pagestyle{empty}&#10;\begin{document}&#10;&#10;&#10;$\mathbf{R}_{\hat{h}} \mathbf{c}_\text{ZF} = \hat{\mathbf{g}}$&#10;&#10;\end{document}"/>
  <p:tag name="IGUANATEXSIZE" val="28"/>
  <p:tag name="IGUANATEXCURSOR" val="14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2941.132"/>
  <p:tag name="OUTPUTDPI" val="1200"/>
  <p:tag name="LATEXADDIN" val="\documentclass{article}&#10;\usepackage{amsmath}&#10;\pagestyle{empty}&#10;\begin{document}&#10;&#10;&#10;$r_{\hat{h}}(k) = \sum_{n=-N_1}^{N_2} \hat{h}(n) \hat{h}^\ast(n-k)\quad$&#10;for&#10;$\quad-37 \leq k \leq 37$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794.9006"/>
  <p:tag name="OUTPUTDPI" val="1200"/>
  <p:tag name="LATEXADDIN" val="\documentclass{article}&#10;\usepackage{amsmath}&#10;\pagestyle{empty}&#10;\begin{document}&#10;&#10;$\mathbf{R} = &#10;\mathbf{R}_{\hat{h}} + \hat{\sigma}^2_w \mathbf{I}$&#10;&#10;&#10;\end{document}"/>
  <p:tag name="IGUANATEXSIZE" val="28"/>
  <p:tag name="IGUANATEXCURSOR" val="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2.6621"/>
  <p:tag name="ORIGINALWIDTH" val="2790.401"/>
  <p:tag name="OUTPUTDPI" val="1200"/>
  <p:tag name="LATEXADDIN" val="\documentclass{article}&#10;\usepackage{amsmath}&#10;\pagestyle{empty}&#10;\begin{document}&#10;&#10;$\mathbf{R} = &#10;  \begin{bmatrix}&#10;  r_{\hat{h}}(0) + \hat{\sigma}^2_w   &amp; r^\ast_{\hat{h}}(1) &amp; \cdots  &amp; r^\ast_{\hat{h}}(L_{eq}-1)   \\&#10;  r_{\hat{h}}(1)    &amp; r_{\hat{h}}(0) + \hat{\sigma}^2_w  &amp; \cdots  &amp; r^\ast_{\hat{h}}(L_{eq}-2)   \\&#10;  \vdots      &amp; \vdots    &amp; \ddots  &amp;          \\&#10;  r_{\hat{h}}(L_{eq}-1) &amp; r_{\hat{h}}(L_{eq}-2) &amp; \cdots &amp; r_{\hat{h}}(0) + \hat{\sigma}^2_w     &#10; \end{bmatrix}$&#10;&#10;&#10;\end{document}"/>
  <p:tag name="IGUANATEXSIZE" val="20"/>
  <p:tag name="IGUANATEXCURSOR" val="4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842.8947"/>
  <p:tag name="OUTPUTDPI" val="1200"/>
  <p:tag name="LATEXADDIN" val="\documentclass{article}&#10;\usepackage{amsmath}&#10;\pagestyle{empty}&#10;\begin{document}&#10;&#10;$\mathbf{c}_\text{MMSE} = \mathbf{R}^{-1} \hat{\mathbf{g}}$&#10;&#10;&#10;\end{document}"/>
  <p:tag name="IGUANATEXSIZE" val="28"/>
  <p:tag name="IGUANATEXCURSOR" val="14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2977.128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&amp; Data type &amp; Execution Time (ms) \\ \midrule&#10; Levinson Recursion  &amp; Real   &amp; 500      \\&#10; Levinson Recursion  &amp; Complex  &amp; 2500      \\&#10; LU Decomposition  &amp; Complex  &amp; 600      \\&#10; cuSolverSp   &amp; Complex &amp; 355.96    \\&#10; \bottomrule&#10;\end{tabular}&#10;\end{center}&#10;\label{tab:ZFMMSEtimingComparison}&#10;\end{table}&#10;&#10;\end{document}"/>
  <p:tag name="IGUANATEXSIZE" val="28"/>
  <p:tag name="IGUANATEXCURSOR" val="85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353.9557"/>
  <p:tag name="OUTPUTDPI" val="1200"/>
  <p:tag name="LATEXADDIN" val="\documentclass{article}&#10;\usepackage{amsmath}&#10;\pagestyle{empty}&#10;\begin{document}&#10;&#10;$\mathbf{R}_{\hat{h}\text{CRS}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$\mathbf{c}_\text{ZF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95.4631"/>
  <p:tag name="OUTPUTDPI" val="1200"/>
  <p:tag name="LATEXADDIN" val="\documentclass{article}&#10;\usepackage{amsmath}&#10;\pagestyle{empty}&#10;\begin{document}&#10;&#10;$\mathbf{R}_{\text{CRS}}$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$\mathbf{c}_\text{MMSE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1193.101"/>
  <p:tag name="OUTPUTDPI" val="1200"/>
  <p:tag name="LATEXADDIN" val="\documentclass{article}&#10;\usepackage{amsmath}&#10;\pagestyle{empty}&#10;\begin{document}&#10;&#10;&#10;$\mathbf{c}_\text{CMA}^{(b+1)} = \mathbf{c}_\text{CMA}^{(b)}-\mu \nabla J$&#10;&#10;\end{document}"/>
  <p:tag name="IGUANATEXSIZE" val="28"/>
  <p:tag name="IGUANATEXCURSOR" val="15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826.3967"/>
  <p:tag name="OUTPUTDPI" val="1200"/>
  <p:tag name="LATEXADDIN" val="\documentclass{article}&#10;\usepackage{amsmath}&#10;\pagestyle{empty}&#10;\begin{document}&#10;&#10;$\mathbf{c}_\text{CMA}^{(0)} = \mathbf{c}_\text{MMSE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983.127"/>
  <p:tag name="OUTPUTDPI" val="1200"/>
  <p:tag name="LATEXADDIN" val="\documentclass{article}&#10;\usepackage{amsmath}&#10;\pagestyle{empty}&#10;\begin{document}&#10;&#10;$ \nabla J = \frac{2}{L_{pkt}} \sum_{n=0}^{L_{pkt}-1}&#10; \left[ \vphantom{\displaystyle\sum}  \hat{s}^{(b)}(n) \left( \hat{s}^{(b)}(n)\right)^\ast - 1 \right]&#10; \hat{s}^{(b)}(n)  \tilde{\mathbf{r}}^\ast(n)$&#10;&#10;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822.6472"/>
  <p:tag name="OUTPUTDPI" val="1200"/>
  <p:tag name="LATEXADDIN" val="\documentclass{article}&#10;\usepackage{amsmath}&#10;\pagestyle{empty}&#10;\begin{document}&#10;&#10;&#10;$\hat{\mathbf{s}}^{(b)} = &#10;\mathbf{c}_\text{CMA}^{(b)} \ast \tilde{\mathbf{r}}$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81.6273"/>
  <p:tag name="ORIGINALWIDTH" val="1148.856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epstopdf}&#10;\usepackage{booktabs}&#10;\usepackage{nicefrac}&#10;\usepackage{mathtools}&#10;\usepackage{listings}&#10;\usepackage{amsmath}&#10;\pagestyle{empty}&#10;\begin{document}&#10;&#10;&#10;$\mathbf{c}_\text{CMA}^{(b)} = &#10;\begin{bmatrix}&#10;c_\text{CMA}^{(b)}(-L_1) \\ \vdots \\ c_\text{CMA}^{(b)}(0) \\ \vdots \\ c_\text{CMA}^{(b)}(L_2)&#10;\end{bmatrix}$&#10;&#10;\end{document}"/>
  <p:tag name="IGUANATEXSIZE" val="20"/>
  <p:tag name="IGUANATEXCURSOR" val="58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8879"/>
  <p:tag name="ORIGINALWIDTH" val="1156.355"/>
  <p:tag name="OUTPUTDPI" val="1200"/>
  <p:tag name="LATEXADDIN" val="\documentclass{article}&#10;\usepackage{amsmath}&#10;\pagestyle{empty}&#10;\begin{document}&#10;&#10;$\tilde{\mathbf{r}}^\ast(n) = \begin{bmatrix} \tilde{r}^\ast(n+L_1) \\ \vdots \\ \tilde{r}^\ast(n) \\ \vdots \\ \tilde{r}^\ast(n-L_2) \end{bmatrix}$&#10;&#10;&#10;\end{document}"/>
  <p:tag name="IGUANATEXSIZE" val="20"/>
  <p:tag name="IGUANATEXCURSOR" val="22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4754"/>
  <p:tag name="ORIGINALWIDTH" val="1600.3"/>
  <p:tag name="OUTPUTDPI" val="1200"/>
  <p:tag name="LATEXADDIN" val="\documentclass{article}&#10;\usepackage{amsmath}&#10;\pagestyle{empty}&#10;\begin{document}&#10;&#10;$\nabla J = \frac{1}{L_{pkt}} \sum_{n=0}^{L_{pkt}-1}&#10; z(n)  \tilde{\mathbf{r}}^\ast(n)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046.494"/>
  <p:tag name="OUTPUTDPI" val="1200"/>
  <p:tag name="LATEXADDIN" val="\documentclass{article}&#10;\usepackage{amsmath}&#10;\pagestyle{empty}&#10;\begin{document}&#10;&#10;$z(n) =  2\left[ \vphantom{\displaystyle\sum}  \hat{s}^{(b)}(n) (\hat{s}^{(b)}(n))^\ast - 1 \right] \hat{s}^{(b)}(n)$&#10;&#10;&#10;\end{document}"/>
  <p:tag name="IGUANATEXSIZE" val="20"/>
  <p:tag name="IGUANATEXCURSOR" val="1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8879"/>
  <p:tag name="ORIGINALWIDTH" val="4062.242"/>
  <p:tag name="OUTPUTDPI" val="1200"/>
  <p:tag name="LATEXADDIN" val="\documentclass{article}&#10;\usepackage{amsmath}&#10;\pagestyle{empty}&#10;\begin{document}&#10;&#10;$\nabla J&#10; = &#10; \frac{z(0)}{L_{pkt}}&#10;  \begin{bmatrix} \tilde{r}^\ast(L_1) \\ \vdots \\ \tilde{r}^\ast(0) \\ \vdots \\ \tilde{r}^\ast(L_2) \end{bmatrix} +&#10; \frac{z(1)}{L_{pkt}}&#10;  \begin{bmatrix} \tilde{r}^\ast(1+L_1) \\ \vdots \\ \tilde{r}^\ast(1) \\ \vdots \\ \tilde{r}^\ast(1-L_2) \end{bmatrix} + \cdots&#10; \frac{z(L_{pkt}-1)}{L_{pkt}}&#10;  \begin{bmatrix} \tilde{r}^\ast(L_{pkt}-1+L_1) \\ \vdots \\ \tilde{r}^\ast(L_{pkt}-1) \\ \vdots \\ \tilde{r}^\ast(L_{pkt}-1-L_2) \end{bmatrix}$&#10;&#10;&#10;\end{document}"/>
  <p:tag name="IGUANATEXSIZE" val="20"/>
  <p:tag name="IGUANATEXCURSOR" val="5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4754"/>
  <p:tag name="ORIGINALWIDTH" val="1600.3"/>
  <p:tag name="OUTPUTDPI" val="1200"/>
  <p:tag name="LATEXADDIN" val="\documentclass{article}&#10;\usepackage{amsmath}&#10;\pagestyle{empty}&#10;\begin{document}&#10;&#10;$\nabla J = \frac{1}{L_{pkt}} \sum_{n=0}^{L_{pkt}-1}&#10; z(n)  \tilde{\mathbf{r}}^\ast(n)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046.494"/>
  <p:tag name="OUTPUTDPI" val="1200"/>
  <p:tag name="LATEXADDIN" val="\documentclass{article}&#10;\usepackage{amsmath}&#10;\pagestyle{empty}&#10;\begin{document}&#10;&#10;$z(n) =  2\left[ \vphantom{\displaystyle\sum}  \hat{s}^{(b)}(n) (\hat{s}^{(b)}(n))^\ast - 1 \right] \hat{s}^{(b)}(n)$&#10;&#10;&#10;\end{document}"/>
  <p:tag name="IGUANATEXSIZE" val="20"/>
  <p:tag name="IGUANATEXCURSOR" val="1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8879"/>
  <p:tag name="ORIGINALWIDTH" val="4062.242"/>
  <p:tag name="OUTPUTDPI" val="1200"/>
  <p:tag name="LATEXADDIN" val="\documentclass{article}&#10;\usepackage{amsmath}&#10;\pagestyle{empty}&#10;\begin{document}&#10;&#10;$\nabla J&#10; = &#10; \frac{z(0)}{L_{pkt}}&#10;  \begin{bmatrix} \tilde{r}^\ast(L_1) \\ \vdots \\ \tilde{r}^\ast(0) \\ \vdots \\ \tilde{r}^\ast(L_2) \end{bmatrix} +&#10; \frac{z(1)}{L_{pkt}}&#10;  \begin{bmatrix} \tilde{r}^\ast(1+L_1) \\ \vdots \\ \tilde{r}^\ast(1) \\ \vdots \\ \tilde{r}^\ast(1-L_2) \end{bmatrix} + \cdots&#10; \frac{z(L_{pkt}-1)}{L_{pkt}}&#10;  \begin{bmatrix} \tilde{r}^\ast(L_{pkt}-1+L_1) \\ \vdots \\ \tilde{r}^\ast(L_{pkt}-1) \\ \vdots \\ \tilde{r}^\ast(L_{pkt}-1-L_2) \end{bmatrix}$&#10;&#10;&#10;\end{document}"/>
  <p:tag name="IGUANATEXSIZE" val="20"/>
  <p:tag name="IGUANATEXCURSOR" val="5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4754"/>
  <p:tag name="ORIGINALWIDTH" val="3015.373"/>
  <p:tag name="OUTPUTDPI" val="1200"/>
  <p:tag name="LATEXADDIN" val="\documentclass{article}&#10;\usepackage{amsmath}&#10;\pagestyle{empty}&#10;\begin{document}&#10;&#10;$\nabla J(k) = \frac{1}{L_{pkt}} \sum^{L_{pkt}-1}_{m=0}  z(m) \tilde{r}^\ast(m-k), \quad -L_1 \leq k \leq L_2$&#10;&#10;&#10;\end{document}"/>
  <p:tag name="IGUANATEXSIZE" val="28"/>
  <p:tag name="IGUANATEXCURSOR" val="1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4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4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.1766"/>
  <p:tag name="ORIGINALWIDTH" val="2637.4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CMA Iteration Algorithm  &amp; Execution Time (ms) \\ \midrule&#10; $\nabla J$ directly   &amp; 421.317    \\&#10; $\nabla J$ using convolution &amp; 88.774    \\    &#10; \bottomrule&#10;\end{tabular}&#10;\end{center}&#10;\label{tab:ZFMMSEtimingComparison}&#10;\end{table}&#10;&#10;\end{document}"/>
  <p:tag name="IGUANATEXSIZE" val="28"/>
  <p:tag name="IGUANATEXCURSOR" val="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4754"/>
  <p:tag name="ORIGINALWIDTH" val="3015.373"/>
  <p:tag name="OUTPUTDPI" val="1200"/>
  <p:tag name="LATEXADDIN" val="\documentclass{article}&#10;\usepackage{amsmath}&#10;\pagestyle{empty}&#10;\begin{document}&#10;&#10;$\nabla J(k) = \frac{1}{L_{pkt}} \sum^{L_{pkt}-1}_{m=0}  z(m) \tilde{r}^\ast(m-k), \quad -L_1 \leq k \leq L_2$&#10;&#10;&#10;\end{document}"/>
  <p:tag name="IGUANATEXSIZE" val="28"/>
  <p:tag name="IGUANATEXCURSOR" val="1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75.6655"/>
  <p:tag name="OUTPUTDPI" val="1200"/>
  <p:tag name="LATEXADDIN" val="\documentclass{article}&#10;\usepackage{amsmath}&#10;\pagestyle{empty}&#10;\begin{document}&#10;&#10;$\rho(n) = \tilde{r}^\ast(n)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.4754"/>
  <p:tag name="ORIGINALWIDTH" val="2003.75"/>
  <p:tag name="OUTPUTDPI" val="1200"/>
  <p:tag name="LATEXADDIN" val="\documentclass{article}&#10;\usepackage{amsmath}&#10;\pagestyle{empty}&#10;\begin{document}&#10;&#10;$\nabla J(k) = \frac{1}{L_{pkt}} \sum^{L_{pkt}-1}_{m=0}  z(m) \rho(k-m)$&#10;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6.3967"/>
  <p:tag name="ORIGINALWIDTH" val="1604.799"/>
  <p:tag name="OUTPUTDPI" val="1200"/>
  <p:tag name="LATEXADDIN" val="\documentclass{article}&#10;\usepackage{amsmath}&#10;\pagestyle{empty}&#10;\begin{document}&#10;&#10;\begin{align*}&#10;\gamma(n)  &amp;= \sum^{L_{pkt}-1}_{m=0} z(m) \rho(n-m) \nonumber \\&#10;    &amp;= \sum^{L_{pkt}-1}_{m=0} z(m) \tilde{r}^\ast(m-n),&#10;  \label{eq:CMA_conv_z_rho}&#10;\end{align*}&#10;&#10;&#10;\end{document}"/>
  <p:tag name="IGUANATEXSIZE" val="20"/>
  <p:tag name="IGUANATEXCURSOR" val="25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5.478"/>
  <p:tag name="ORIGINALWIDTH" val="1928.759"/>
  <p:tag name="OUTPUTDPI" val="1200"/>
  <p:tag name="LATEXADDIN" val="\documentclass{article}&#10;\usepackage{amsmath}&#10;\pagestyle{empty}&#10;\begin{document}&#10;&#10;$\nabla J(k) = \frac{1}{L_{pkt}} \gamma(k), \quad -L_1 \leq k \leq L_2$&#10;&#10;&#10;\end{document}"/>
  <p:tag name="IGUANATEXSIZE" val="28"/>
  <p:tag name="IGUANATEXCURSOR" val="1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12.9734"/>
  <p:tag name="OUTPUTDPI" val="1200"/>
  <p:tag name="LATEXADDIN" val="\documentclass{article}&#10;\usepackage{amsmath}&#10;\pagestyle{empty}&#10;\begin{document}&#10;&#10;$-L_1$&#10;&#10;&#10;\end{document}"/>
  <p:tag name="IGUANATEXSIZE" val="24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4.4844"/>
  <p:tag name="OUTPUTDPI" val="1200"/>
  <p:tag name="LATEXADDIN" val="\documentclass{article}&#10;\usepackage{amsmath}&#10;\pagestyle{empty}&#10;\begin{document}&#10;&#10;$L_2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2228"/>
  <p:tag name="OUTPUTDPI" val="1200"/>
  <p:tag name="LATEXADDIN" val="\documentclass{article}&#10;\usepackage{amsmath}&#10;\pagestyle{empty}&#10;\begin{document}&#10;&#10;$z(n)$&#10;&#10;&#10;\end{document}"/>
  <p:tag name="IGUANATEXSIZE" val="24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1.2224"/>
  <p:tag name="OUTPUTDPI" val="1200"/>
  <p:tag name="LATEXADDIN" val="\documentclass{article}&#10;\usepackage{amsmath}&#10;\pagestyle{empty}&#10;\begin{document}&#10;&#10;$\rho(n)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9.4713"/>
  <p:tag name="OUTPUTDPI" val="1200"/>
  <p:tag name="LATEXADDIN" val="\documentclass{article}&#10;\usepackage{amsmath}&#10;\pagestyle{empty}&#10;\begin{document}&#10;&#10;$\gamma(n)$&#10;&#10;&#10;\end{document}"/>
  <p:tag name="IGUANATEXSIZE" val="24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12.9734"/>
  <p:tag name="OUTPUTDPI" val="1200"/>
  <p:tag name="LATEXADDIN" val="\documentclass{article}&#10;\usepackage{amsmath}&#10;\pagestyle{empty}&#10;\begin{document}&#10;&#10;$-L_1$&#10;&#10;&#10;\end{document}"/>
  <p:tag name="IGUANATEXSIZE" val="24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4.4844"/>
  <p:tag name="OUTPUTDPI" val="1200"/>
  <p:tag name="LATEXADDIN" val="\documentclass{article}&#10;\usepackage{amsmath}&#10;\pagestyle{empty}&#10;\begin{document}&#10;&#10;$L_2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2228"/>
  <p:tag name="OUTPUTDPI" val="1200"/>
  <p:tag name="LATEXADDIN" val="\documentclass{article}&#10;\usepackage{amsmath}&#10;\pagestyle{empty}&#10;\begin{document}&#10;&#10;$z(n)$&#10;&#10;&#10;\end{document}"/>
  <p:tag name="IGUANATEXSIZE" val="24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1.2224"/>
  <p:tag name="OUTPUTDPI" val="1200"/>
  <p:tag name="LATEXADDIN" val="\documentclass{article}&#10;\usepackage{amsmath}&#10;\pagestyle{empty}&#10;\begin{document}&#10;&#10;$\rho(n)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9.4713"/>
  <p:tag name="OUTPUTDPI" val="1200"/>
  <p:tag name="LATEXADDIN" val="\documentclass{article}&#10;\usepackage{amsmath}&#10;\pagestyle{empty}&#10;\begin{document}&#10;&#10;$\gamma(n)$&#10;&#10;&#10;\end{document}"/>
  <p:tag name="IGUANATEXSIZE" val="24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75.6655"/>
  <p:tag name="OUTPUTDPI" val="1200"/>
  <p:tag name="LATEXADDIN" val="\documentclass{article}&#10;\usepackage{amsmath}&#10;\pagestyle{empty}&#10;\begin{document}&#10;&#10;$\rho(n) = \tilde{r}^\ast(n)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7.2028"/>
  <p:tag name="ORIGINALWIDTH" val="1514.061"/>
  <p:tag name="OUTPUTDPI" val="1200"/>
  <p:tag name="LATEXADDIN" val="\documentclass{article}&#10;\usepackage{amsmath}&#10;\pagestyle{empty}&#10;\begin{document}&#10;&#10;\begin{align*}&#10;\gamma(n)  &amp;= \sum^{L_{pkt}-1}_{m=0} z(m) \rho(n-m) \nonumber  \label{eq:CMA_conv_z_rho}&#10;\end{align*}&#10;&#10;&#10;\end{document}"/>
  <p:tag name="IGUANATEXSIZE" val="20"/>
  <p:tag name="IGUANATEXCURSOR" val="15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046.494"/>
  <p:tag name="OUTPUTDPI" val="1200"/>
  <p:tag name="LATEXADDIN" val="\documentclass{article}&#10;\usepackage{amsmath}&#10;\pagestyle{empty}&#10;\begin{document}&#10;&#10;$z(n) =  2\left[ \vphantom{\displaystyle\sum}  \hat{s}^{(b)}(n) (\hat{s}^{(b)}(n))^\ast - 1 \right] \hat{s}^{(b)}(n)$&#10;&#10;&#10;\end{document}"/>
  <p:tag name="IGUANATEXSIZE" val="20"/>
  <p:tag name="IGUANATEXCURSOR" val="1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89.4638"/>
  <p:tag name="OUTPUTDPI" val="1200"/>
  <p:tag name="LATEXADDIN" val="\documentclass{article}&#10;\usepackage{amsmath}&#10;\pagestyle{empty}&#10;\begin{document}&#10;&#10;$\mathbf{c}_\text{CMA}^{(b)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59.99252"/>
  <p:tag name="OUTPUTDPI" val="1200"/>
  <p:tag name="LATEXADDIN" val="\documentclass{article}&#10;\usepackage{amsmath}&#10;\pagestyle{empty}&#10;\begin{document}&#10;&#10;$\mathbf{\rho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979.752"/>
  <p:tag name="OUTPUTDPI" val="1200"/>
  <p:tag name="LATEXADDIN" val="\documentclass{article}&#10;\usepackage{amsmath}&#10;\pagestyle{empty}&#10;\begin{document}&#10;&#10;$Y_\text{FDE2}(e^{j\omega_k}) = \frac{\hat{H}^\ast(e^{j\omega_k}) \tilde{R}(e^{j\omega_k}) D(e^{j\omega_k})}&#10;  {|\hat{H}(e^{j\omega_k})|^2  +  \frac{\Psi(e^{j\omega_k})}{\hat{\sigma}^2_w}}$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979.752"/>
  <p:tag name="OUTPUTDPI" val="1200"/>
  <p:tag name="LATEXADDIN" val="\documentclass{article}&#10;\usepackage{amsmath}&#10;\pagestyle{empty}&#10;\begin{document}&#10;&#10;$Y_\text{FDE1}(e^{j\omega_k}) = \frac{\hat{H}^\ast(e^{j\omega_k}) \tilde{R}(e^{j\omega_k}) D(e^{j\omega_k})}&#10;  {|\hat{H}(e^{j\omega_k})|^2  +  \frac{1}{\hat{\sigma}^2_w}}$&#10;&#10;&#10;\end{document}"/>
  <p:tag name="IGUANATEXSIZE" val="28"/>
  <p:tag name="IGUANATEXCURSOR" val="2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7.6827"/>
  <p:tag name="ORIGINALWIDTH" val="3062.617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Frequency Domain Equalizer One  &amp; 57.156    \\&#10; Frequency Domain Equalizer Two &amp; 58.841    \\\end{tabular}&#10;\end{center}&#10;\label{tab:ZFMMSEtimingComparison}&#10;\end{table}&#10;&#10;\end{document}"/>
  <p:tag name="IGUANATEXSIZE" val="20"/>
  <p:tag name="IGUANATEXCURSOR" val="7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8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82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5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9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2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82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5785</TotalTime>
  <Words>1258</Words>
  <Application>Microsoft Office PowerPoint</Application>
  <PresentationFormat>Widescreen</PresentationFormat>
  <Paragraphs>565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Times New Roman</vt:lpstr>
      <vt:lpstr>Office Theme</vt:lpstr>
      <vt:lpstr>GPU Implementation of Data-Aided Equalizers</vt:lpstr>
      <vt:lpstr>Outline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Equalizers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Signal Block Diagram</vt:lpstr>
      <vt:lpstr>Introduction - Signal Block Diagram</vt:lpstr>
      <vt:lpstr>Introduction - Signal Block Diagram</vt:lpstr>
      <vt:lpstr>Introduction - Signal Block Diagram</vt:lpstr>
      <vt:lpstr>Introduction - Signal Block Diagram</vt:lpstr>
      <vt:lpstr>Introduction - iNET Packet</vt:lpstr>
      <vt:lpstr>Introduction - PAQ Signal Processing</vt:lpstr>
      <vt:lpstr>Introduction - PAQ Signal Processing</vt:lpstr>
      <vt:lpstr>Introduction - PAQ Signal Processing</vt:lpstr>
      <vt:lpstr>Introduction - PAQ Signal Processing</vt:lpstr>
      <vt:lpstr>Introduction - PAQ Signal Processing</vt:lpstr>
      <vt:lpstr>Convolution - Single Convolution</vt:lpstr>
      <vt:lpstr>Convolution - Single Convolution Block Diagram</vt:lpstr>
      <vt:lpstr>Batch Convolution - Flops vs. GPU Execution Time</vt:lpstr>
      <vt:lpstr>Batch Convolution - Flops vs. GPU Execution Time</vt:lpstr>
      <vt:lpstr>Introduction - PAQ Signal Processing</vt:lpstr>
      <vt:lpstr>Convolution - Cascaded Convolution</vt:lpstr>
      <vt:lpstr>Convolution - Cascaded Convolution Block Diagram</vt:lpstr>
      <vt:lpstr>Batch Convolution - Flops vs. GPU Execution Time</vt:lpstr>
      <vt:lpstr>Compute &amp; Apply Equalizers</vt:lpstr>
      <vt:lpstr>Computing Equalizers</vt:lpstr>
      <vt:lpstr>ZF Equations</vt:lpstr>
      <vt:lpstr>MMSE Equations</vt:lpstr>
      <vt:lpstr>ZF &amp; MMSE Equations</vt:lpstr>
      <vt:lpstr>Computing ZF &amp; MMSE</vt:lpstr>
      <vt:lpstr>Computing ZF &amp; MMSE</vt:lpstr>
      <vt:lpstr>Computing &amp; Applying ZF Using  cuSolverSp</vt:lpstr>
      <vt:lpstr>Computing &amp; Applying MMSE Using cuSolverSp</vt:lpstr>
      <vt:lpstr>CMA Equations</vt:lpstr>
      <vt:lpstr>CMA Equations</vt:lpstr>
      <vt:lpstr>CMA Equations</vt:lpstr>
      <vt:lpstr>Computing CMA</vt:lpstr>
      <vt:lpstr>Computing CMA</vt:lpstr>
      <vt:lpstr>Reformulating CMA Equations</vt:lpstr>
      <vt:lpstr>Reformulating CMA Equations</vt:lpstr>
      <vt:lpstr>Reformulating CMA Equations</vt:lpstr>
      <vt:lpstr>Computing &amp; Applying CMA Using  Convolution</vt:lpstr>
      <vt:lpstr>Computing &amp; Applying FDE1 &amp; FDE2</vt:lpstr>
      <vt:lpstr>Computing &amp; Applying FDE1 &amp; FDE2</vt:lpstr>
      <vt:lpstr>Computing &amp; Applying FDE1</vt:lpstr>
      <vt:lpstr>Computing &amp; Applying FDE2</vt:lpstr>
      <vt:lpstr>Pipelineing CPU and GPUs</vt:lpstr>
      <vt:lpstr>Static Multipath Test Setup</vt:lpstr>
      <vt:lpstr>Channel 1</vt:lpstr>
      <vt:lpstr>Channel 2</vt:lpstr>
      <vt:lpstr>Channel 3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73</cp:revision>
  <dcterms:created xsi:type="dcterms:W3CDTF">2017-05-04T20:31:06Z</dcterms:created>
  <dcterms:modified xsi:type="dcterms:W3CDTF">2017-05-09T14:45:02Z</dcterms:modified>
</cp:coreProperties>
</file>